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84" r:id="rId4"/>
    <p:sldId id="285" r:id="rId5"/>
    <p:sldId id="342" r:id="rId6"/>
    <p:sldId id="343" r:id="rId7"/>
    <p:sldId id="286" r:id="rId8"/>
    <p:sldId id="287" r:id="rId9"/>
    <p:sldId id="288" r:id="rId10"/>
    <p:sldId id="344" r:id="rId11"/>
    <p:sldId id="289" r:id="rId12"/>
    <p:sldId id="258" r:id="rId13"/>
    <p:sldId id="292" r:id="rId14"/>
    <p:sldId id="293" r:id="rId15"/>
    <p:sldId id="291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45" r:id="rId26"/>
    <p:sldId id="303" r:id="rId27"/>
    <p:sldId id="304" r:id="rId28"/>
    <p:sldId id="305" r:id="rId29"/>
    <p:sldId id="310" r:id="rId30"/>
    <p:sldId id="306" r:id="rId31"/>
    <p:sldId id="307" r:id="rId32"/>
    <p:sldId id="308" r:id="rId33"/>
    <p:sldId id="309" r:id="rId34"/>
    <p:sldId id="322" r:id="rId35"/>
    <p:sldId id="311" r:id="rId36"/>
    <p:sldId id="312" r:id="rId37"/>
    <p:sldId id="313" r:id="rId38"/>
    <p:sldId id="314" r:id="rId39"/>
    <p:sldId id="315" r:id="rId40"/>
    <p:sldId id="316" r:id="rId41"/>
    <p:sldId id="317" r:id="rId42"/>
    <p:sldId id="318" r:id="rId43"/>
    <p:sldId id="319" r:id="rId44"/>
    <p:sldId id="320" r:id="rId45"/>
    <p:sldId id="321" r:id="rId46"/>
    <p:sldId id="323" r:id="rId47"/>
    <p:sldId id="324" r:id="rId48"/>
    <p:sldId id="326" r:id="rId49"/>
    <p:sldId id="327" r:id="rId50"/>
    <p:sldId id="333" r:id="rId51"/>
    <p:sldId id="328" r:id="rId52"/>
    <p:sldId id="329" r:id="rId53"/>
    <p:sldId id="330" r:id="rId54"/>
    <p:sldId id="331" r:id="rId55"/>
    <p:sldId id="332" r:id="rId56"/>
    <p:sldId id="346" r:id="rId57"/>
    <p:sldId id="369" r:id="rId58"/>
    <p:sldId id="334" r:id="rId59"/>
    <p:sldId id="335" r:id="rId60"/>
    <p:sldId id="336" r:id="rId61"/>
    <p:sldId id="337" r:id="rId62"/>
    <p:sldId id="370" r:id="rId63"/>
    <p:sldId id="325" r:id="rId64"/>
    <p:sldId id="338" r:id="rId65"/>
    <p:sldId id="340" r:id="rId66"/>
    <p:sldId id="341" r:id="rId67"/>
    <p:sldId id="347" r:id="rId68"/>
    <p:sldId id="348" r:id="rId69"/>
    <p:sldId id="349" r:id="rId70"/>
    <p:sldId id="350" r:id="rId71"/>
    <p:sldId id="351" r:id="rId72"/>
    <p:sldId id="352" r:id="rId73"/>
    <p:sldId id="353" r:id="rId74"/>
    <p:sldId id="354" r:id="rId75"/>
    <p:sldId id="355" r:id="rId76"/>
    <p:sldId id="356" r:id="rId77"/>
    <p:sldId id="357" r:id="rId78"/>
    <p:sldId id="358" r:id="rId79"/>
    <p:sldId id="359" r:id="rId80"/>
    <p:sldId id="360" r:id="rId81"/>
    <p:sldId id="361" r:id="rId82"/>
    <p:sldId id="362" r:id="rId83"/>
    <p:sldId id="363" r:id="rId84"/>
    <p:sldId id="364" r:id="rId85"/>
    <p:sldId id="365" r:id="rId86"/>
    <p:sldId id="366" r:id="rId87"/>
    <p:sldId id="367" r:id="rId88"/>
    <p:sldId id="368" r:id="rId89"/>
    <p:sldId id="259" r:id="rId90"/>
    <p:sldId id="260" r:id="rId91"/>
    <p:sldId id="261" r:id="rId92"/>
    <p:sldId id="262" r:id="rId93"/>
    <p:sldId id="263" r:id="rId94"/>
    <p:sldId id="264" r:id="rId95"/>
    <p:sldId id="265" r:id="rId96"/>
    <p:sldId id="266" r:id="rId97"/>
    <p:sldId id="267" r:id="rId98"/>
    <p:sldId id="268" r:id="rId99"/>
    <p:sldId id="269" r:id="rId100"/>
    <p:sldId id="270" r:id="rId101"/>
    <p:sldId id="271" r:id="rId102"/>
    <p:sldId id="273" r:id="rId103"/>
    <p:sldId id="275" r:id="rId104"/>
    <p:sldId id="274" r:id="rId105"/>
    <p:sldId id="276" r:id="rId106"/>
    <p:sldId id="277" r:id="rId107"/>
    <p:sldId id="278" r:id="rId108"/>
    <p:sldId id="279" r:id="rId109"/>
    <p:sldId id="280" r:id="rId110"/>
    <p:sldId id="281" r:id="rId111"/>
    <p:sldId id="283" r:id="rId112"/>
    <p:sldId id="371" r:id="rId113"/>
    <p:sldId id="372" r:id="rId114"/>
    <p:sldId id="373" r:id="rId115"/>
    <p:sldId id="374" r:id="rId116"/>
    <p:sldId id="375" r:id="rId117"/>
    <p:sldId id="376" r:id="rId118"/>
    <p:sldId id="377" r:id="rId119"/>
    <p:sldId id="378" r:id="rId120"/>
    <p:sldId id="379" r:id="rId121"/>
    <p:sldId id="380" r:id="rId1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7464BF1-4276-4592-BA1F-7E05AA063019}">
          <p14:sldIdLst>
            <p14:sldId id="257"/>
            <p14:sldId id="284"/>
            <p14:sldId id="285"/>
            <p14:sldId id="342"/>
            <p14:sldId id="343"/>
            <p14:sldId id="286"/>
            <p14:sldId id="287"/>
            <p14:sldId id="288"/>
            <p14:sldId id="344"/>
            <p14:sldId id="289"/>
            <p14:sldId id="258"/>
            <p14:sldId id="292"/>
            <p14:sldId id="293"/>
            <p14:sldId id="291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45"/>
            <p14:sldId id="303"/>
            <p14:sldId id="304"/>
            <p14:sldId id="305"/>
            <p14:sldId id="310"/>
            <p14:sldId id="306"/>
            <p14:sldId id="307"/>
            <p14:sldId id="308"/>
            <p14:sldId id="309"/>
            <p14:sldId id="322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3"/>
            <p14:sldId id="324"/>
            <p14:sldId id="326"/>
            <p14:sldId id="327"/>
            <p14:sldId id="333"/>
            <p14:sldId id="328"/>
            <p14:sldId id="329"/>
            <p14:sldId id="330"/>
            <p14:sldId id="331"/>
            <p14:sldId id="332"/>
            <p14:sldId id="346"/>
            <p14:sldId id="369"/>
            <p14:sldId id="334"/>
            <p14:sldId id="335"/>
            <p14:sldId id="336"/>
            <p14:sldId id="337"/>
            <p14:sldId id="370"/>
            <p14:sldId id="325"/>
            <p14:sldId id="338"/>
            <p14:sldId id="340"/>
            <p14:sldId id="341"/>
            <p14:sldId id="347"/>
            <p14:sldId id="348"/>
            <p14:sldId id="349"/>
            <p14:sldId id="350"/>
            <p14:sldId id="351"/>
            <p14:sldId id="352"/>
            <p14:sldId id="353"/>
            <p14:sldId id="354"/>
            <p14:sldId id="355"/>
            <p14:sldId id="356"/>
            <p14:sldId id="357"/>
            <p14:sldId id="358"/>
            <p14:sldId id="359"/>
            <p14:sldId id="360"/>
            <p14:sldId id="361"/>
            <p14:sldId id="362"/>
            <p14:sldId id="363"/>
            <p14:sldId id="364"/>
            <p14:sldId id="365"/>
            <p14:sldId id="366"/>
            <p14:sldId id="367"/>
            <p14:sldId id="368"/>
            <p14:sldId id="259"/>
            <p14:sldId id="260"/>
            <p14:sldId id="261"/>
            <p14:sldId id="262"/>
          </p14:sldIdLst>
        </p14:section>
        <p14:section name="Раздел без заголовка" id="{534E7438-C4B0-4946-9970-40628D078457}">
          <p14:sldIdLst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3"/>
            <p14:sldId id="275"/>
            <p14:sldId id="274"/>
            <p14:sldId id="276"/>
            <p14:sldId id="277"/>
            <p14:sldId id="278"/>
            <p14:sldId id="279"/>
            <p14:sldId id="280"/>
            <p14:sldId id="281"/>
            <p14:sldId id="283"/>
            <p14:sldId id="371"/>
            <p14:sldId id="372"/>
            <p14:sldId id="373"/>
            <p14:sldId id="374"/>
            <p14:sldId id="375"/>
            <p14:sldId id="376"/>
            <p14:sldId id="377"/>
            <p14:sldId id="378"/>
            <p14:sldId id="379"/>
            <p14:sldId id="38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4660"/>
  </p:normalViewPr>
  <p:slideViewPr>
    <p:cSldViewPr>
      <p:cViewPr varScale="1">
        <p:scale>
          <a:sx n="112" d="100"/>
          <a:sy n="112" d="100"/>
        </p:scale>
        <p:origin x="75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presProps" Target="presProps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24" Type="http://schemas.openxmlformats.org/officeDocument/2006/relationships/viewProps" Target="viewProps.xml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49" Type="http://schemas.openxmlformats.org/officeDocument/2006/relationships/slide" Target="slides/slide47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44" Type="http://schemas.openxmlformats.org/officeDocument/2006/relationships/slide" Target="slides/slide42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theme" Target="theme/theme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26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116" Type="http://schemas.openxmlformats.org/officeDocument/2006/relationships/slide" Target="slides/slide11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111" Type="http://schemas.openxmlformats.org/officeDocument/2006/relationships/slide" Target="slides/slide109.xml"/><Relationship Id="rId15" Type="http://schemas.openxmlformats.org/officeDocument/2006/relationships/slide" Target="slides/slide13.xml"/><Relationship Id="rId36" Type="http://schemas.openxmlformats.org/officeDocument/2006/relationships/slide" Target="slides/slide34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52" Type="http://schemas.openxmlformats.org/officeDocument/2006/relationships/slide" Target="slides/slide50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8704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704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8704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704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704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704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704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705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705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705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705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705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705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8705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7057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705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BC57B81-CF68-4B46-B400-276CFCB893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705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706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678478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E6B3B41-C3A2-4728-B749-7D5D9A771F4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676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BFD5663-F3D6-4ABC-99E6-283D9B0F3D8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118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8704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704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8704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704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704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704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704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705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705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705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705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705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705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8705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7057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705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BC57B81-CF68-4B46-B400-276CFCB893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705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706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6875884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407798-5DE0-4C80-9656-1AFF21C71AE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5981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C9421C9-A550-4448-AA3D-D71DC24CA98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535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514B64A-CB40-4E3C-A4CD-4A0C1C4876C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5020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1EFB3E-E0A8-42DE-A8D3-47F3FD9D41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2088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6F3631-9948-41C4-AAD4-55BADB6F5F5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3135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03F737-10D9-4F21-AB68-312D02208E3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824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212665-DA06-4651-8DEB-487C6FA52A5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482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407798-5DE0-4C80-9656-1AFF21C71AE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761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DC4D93-4635-4F6E-87CF-C9A573C0B45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2162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E6B3B41-C3A2-4728-B749-7D5D9A771F4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2499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BFD5663-F3D6-4ABC-99E6-283D9B0F3D8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092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C9421C9-A550-4448-AA3D-D71DC24CA98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281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514B64A-CB40-4E3C-A4CD-4A0C1C4876C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278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1EFB3E-E0A8-42DE-A8D3-47F3FD9D41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369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6F3631-9948-41C4-AAD4-55BADB6F5F5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420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03F737-10D9-4F21-AB68-312D02208E3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737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212665-DA06-4651-8DEB-487C6FA52A5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40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DC4D93-4635-4F6E-87CF-C9A573C0B45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707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 Black" pitchFamily="34" charset="0"/>
              </a:defRPr>
            </a:lvl1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036F3BB-A3FA-46F6-8C62-577B31766BC3}" type="slidenum">
              <a:rPr lang="ru-RU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8602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8602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602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602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666699"/>
                </a:solidFill>
              </a:endParaRPr>
            </a:p>
          </p:txBody>
        </p:sp>
        <p:sp>
          <p:nvSpPr>
            <p:cNvPr id="8602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666699"/>
                </a:solidFill>
              </a:endParaRPr>
            </a:p>
          </p:txBody>
        </p:sp>
        <p:sp>
          <p:nvSpPr>
            <p:cNvPr id="8602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9999CC"/>
                </a:solidFill>
              </a:endParaRPr>
            </a:p>
          </p:txBody>
        </p:sp>
        <p:sp>
          <p:nvSpPr>
            <p:cNvPr id="8602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666699"/>
                </a:solidFill>
              </a:endParaRPr>
            </a:p>
          </p:txBody>
        </p:sp>
        <p:sp>
          <p:nvSpPr>
            <p:cNvPr id="8602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602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9999CC"/>
                </a:solidFill>
              </a:endParaRPr>
            </a:p>
          </p:txBody>
        </p:sp>
        <p:sp>
          <p:nvSpPr>
            <p:cNvPr id="8602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9999CC"/>
                </a:solidFill>
              </a:endParaRPr>
            </a:p>
          </p:txBody>
        </p:sp>
      </p:grpSp>
      <p:sp>
        <p:nvSpPr>
          <p:cNvPr id="86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6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603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996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 Black" pitchFamily="34" charset="0"/>
              </a:defRPr>
            </a:lvl1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036F3BB-A3FA-46F6-8C62-577B31766BC3}" type="slidenum">
              <a:rPr lang="ru-RU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8602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8602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602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602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666699"/>
                </a:solidFill>
              </a:endParaRPr>
            </a:p>
          </p:txBody>
        </p:sp>
        <p:sp>
          <p:nvSpPr>
            <p:cNvPr id="8602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666699"/>
                </a:solidFill>
              </a:endParaRPr>
            </a:p>
          </p:txBody>
        </p:sp>
        <p:sp>
          <p:nvSpPr>
            <p:cNvPr id="8602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9999CC"/>
                </a:solidFill>
              </a:endParaRPr>
            </a:p>
          </p:txBody>
        </p:sp>
        <p:sp>
          <p:nvSpPr>
            <p:cNvPr id="8602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666699"/>
                </a:solidFill>
              </a:endParaRPr>
            </a:p>
          </p:txBody>
        </p:sp>
        <p:sp>
          <p:nvSpPr>
            <p:cNvPr id="8602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602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9999CC"/>
                </a:solidFill>
              </a:endParaRPr>
            </a:p>
          </p:txBody>
        </p:sp>
        <p:sp>
          <p:nvSpPr>
            <p:cNvPr id="8602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9999CC"/>
                </a:solidFill>
              </a:endParaRPr>
            </a:p>
          </p:txBody>
        </p:sp>
      </p:grpSp>
      <p:sp>
        <p:nvSpPr>
          <p:cNvPr id="86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6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603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64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Python" TargetMode="External"/><Relationship Id="rId2" Type="http://schemas.openxmlformats.org/officeDocument/2006/relationships/hyperlink" Target="https://ru.wikipedia.org/wiki/%D0%94%D0%B8%D1%81%D1%82%D1%80%D0%B8%D0%B1%D1%83%D1%82%D0%B8%D0%B2" TargetMode="Externa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ru.wikipedia.org/wiki/%D0%A1%D0%B2%D0%BE%D0%B1%D0%BE%D0%B4%D0%BD%D0%BE%D0%B5_%D0%BF%D1%80%D0%BE%D0%B3%D1%80%D0%B0%D0%BC%D0%BC%D0%BD%D0%BE%D0%B5_%D0%BE%D0%B1%D0%B5%D1%81%D0%BF%D0%B5%D1%87%D0%B5%D0%BD%D0%B8%D0%B5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Python" TargetMode="External"/><Relationship Id="rId2" Type="http://schemas.openxmlformats.org/officeDocument/2006/relationships/hyperlink" Target="https://ru.wikipedia.org/wiki/%D0%98%D0%BD%D1%82%D0%B5%D0%B3%D1%80%D0%B8%D1%80%D0%BE%D0%B2%D0%B0%D0%BD%D0%BD%D0%B0%D1%8F_%D1%81%D1%80%D0%B5%D0%B4%D0%B0_%D1%80%D0%B0%D0%B7%D1%80%D0%B0%D0%B1%D0%BE%D1%82%D0%BA%D0%B8" TargetMode="External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https://pythonworld.ru/tipy-dannyx-v-python/bajty-bytes-i-bytearray.html" TargetMode="External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Основы программирования на </a:t>
            </a:r>
            <a:r>
              <a:rPr lang="en-US" dirty="0"/>
              <a:t>Python</a:t>
            </a:r>
            <a:endParaRPr lang="ru-RU" dirty="0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21088"/>
            <a:ext cx="6019800" cy="1798712"/>
          </a:xfrm>
        </p:spPr>
        <p:txBody>
          <a:bodyPr/>
          <a:lstStyle/>
          <a:p>
            <a:pPr algn="r"/>
            <a:r>
              <a:rPr lang="ru-RU" dirty="0" smtClean="0"/>
              <a:t>       </a:t>
            </a:r>
            <a:endParaRPr lang="ru-RU" dirty="0"/>
          </a:p>
        </p:txBody>
      </p:sp>
      <p:sp>
        <p:nvSpPr>
          <p:cNvPr id="134148" name="Text Box 4"/>
          <p:cNvSpPr txBox="1">
            <a:spLocks noChangeArrowheads="1"/>
          </p:cNvSpPr>
          <p:nvPr/>
        </p:nvSpPr>
        <p:spPr bwMode="auto">
          <a:xfrm>
            <a:off x="0" y="6021388"/>
            <a:ext cx="2952750" cy="846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</a:rPr>
              <a:t>ДГТУ</a:t>
            </a:r>
            <a:br>
              <a:rPr lang="ru-RU" sz="14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itchFamily="18" charset="0"/>
              </a:rPr>
              <a:t>Кафедра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400" smtClean="0">
                <a:solidFill>
                  <a:srgbClr val="000000"/>
                </a:solidFill>
                <a:latin typeface="Times New Roman" pitchFamily="18" charset="0"/>
              </a:rPr>
              <a:t>МиИ</a:t>
            </a:r>
            <a:endParaRPr lang="en-US" sz="1400" dirty="0">
              <a:solidFill>
                <a:srgbClr val="000000"/>
              </a:solidFill>
              <a:latin typeface="Times New Roman" pitchFamily="18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34149" name="Text Box 5"/>
          <p:cNvSpPr txBox="1">
            <a:spLocks noChangeArrowheads="1"/>
          </p:cNvSpPr>
          <p:nvPr/>
        </p:nvSpPr>
        <p:spPr bwMode="auto">
          <a:xfrm>
            <a:off x="7812088" y="6553200"/>
            <a:ext cx="133191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</a:rPr>
              <a:t>20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</a:rPr>
              <a:t>3-2024</a:t>
            </a:r>
          </a:p>
        </p:txBody>
      </p:sp>
    </p:spTree>
    <p:extLst>
      <p:ext uri="{BB962C8B-B14F-4D97-AF65-F5344CB8AC3E}">
        <p14:creationId xmlns:p14="http://schemas.microsoft.com/office/powerpoint/2010/main" val="191266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39552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2"/>
                </a:solidFill>
              </a:rPr>
              <a:t>Синтаксис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670648"/>
          </a:xfrm>
        </p:spPr>
        <p:txBody>
          <a:bodyPr/>
          <a:lstStyle/>
          <a:p>
            <a:r>
              <a:rPr lang="ru-RU" sz="2400" dirty="0"/>
              <a:t>Инструкция в Питоне – это строка, содержащая набор операторов (команд) и операндов (переменных и констант), выполняющая определенную функцию.</a:t>
            </a:r>
          </a:p>
          <a:p>
            <a:r>
              <a:rPr lang="ru-RU" sz="2400" dirty="0" smtClean="0"/>
              <a:t>Приведем </a:t>
            </a:r>
            <a:r>
              <a:rPr lang="ru-RU" sz="2400" dirty="0"/>
              <a:t>пример:</a:t>
            </a:r>
          </a:p>
          <a:p>
            <a:r>
              <a:rPr lang="ru-RU" sz="2400" dirty="0" err="1" smtClean="0"/>
              <a:t>length</a:t>
            </a:r>
            <a:r>
              <a:rPr lang="ru-RU" sz="2400" dirty="0" smtClean="0"/>
              <a:t> </a:t>
            </a:r>
            <a:r>
              <a:rPr lang="ru-RU" sz="2400" dirty="0"/>
              <a:t>= 5</a:t>
            </a:r>
          </a:p>
          <a:p>
            <a:r>
              <a:rPr lang="ru-RU" sz="2400" dirty="0" err="1" smtClean="0"/>
              <a:t>breadth</a:t>
            </a:r>
            <a:r>
              <a:rPr lang="ru-RU" sz="2400" dirty="0" smtClean="0"/>
              <a:t> </a:t>
            </a:r>
            <a:r>
              <a:rPr lang="ru-RU" sz="2400" dirty="0"/>
              <a:t>= 2</a:t>
            </a:r>
          </a:p>
          <a:p>
            <a:r>
              <a:rPr lang="ru-RU" sz="2400" dirty="0" err="1" smtClean="0"/>
              <a:t>area</a:t>
            </a:r>
            <a:r>
              <a:rPr lang="ru-RU" sz="2400" dirty="0" smtClean="0"/>
              <a:t> </a:t>
            </a:r>
            <a:r>
              <a:rPr lang="ru-RU" sz="2400" dirty="0"/>
              <a:t>= </a:t>
            </a:r>
            <a:r>
              <a:rPr lang="ru-RU" sz="2400" dirty="0" err="1"/>
              <a:t>length</a:t>
            </a:r>
            <a:r>
              <a:rPr lang="ru-RU" sz="2400" dirty="0"/>
              <a:t> * </a:t>
            </a:r>
            <a:r>
              <a:rPr lang="ru-RU" sz="2400" dirty="0" err="1"/>
              <a:t>breadth</a:t>
            </a:r>
            <a:endParaRPr lang="ru-RU" sz="2400" dirty="0"/>
          </a:p>
          <a:p>
            <a:r>
              <a:rPr lang="ru-RU" sz="2400" dirty="0" smtClean="0"/>
              <a:t>print</a:t>
            </a:r>
            <a:r>
              <a:rPr lang="ru-RU" sz="2400" dirty="0"/>
              <a:t>(‘Площадь равна’, </a:t>
            </a:r>
            <a:r>
              <a:rPr lang="ru-RU" sz="2400" dirty="0" err="1"/>
              <a:t>area</a:t>
            </a:r>
            <a:r>
              <a:rPr lang="ru-RU" sz="2400" dirty="0"/>
              <a:t>)</a:t>
            </a:r>
          </a:p>
          <a:p>
            <a:r>
              <a:rPr lang="ru-RU" sz="2400" dirty="0" smtClean="0"/>
              <a:t>print</a:t>
            </a:r>
            <a:r>
              <a:rPr lang="ru-RU" sz="2400" dirty="0"/>
              <a:t>(‘Периметр равен’, 2 * (</a:t>
            </a:r>
            <a:r>
              <a:rPr lang="ru-RU" sz="2400" dirty="0" err="1"/>
              <a:t>length</a:t>
            </a:r>
            <a:r>
              <a:rPr lang="ru-RU" sz="2400" dirty="0"/>
              <a:t> + </a:t>
            </a:r>
            <a:r>
              <a:rPr lang="ru-RU" sz="2400" dirty="0" err="1"/>
              <a:t>breadth</a:t>
            </a:r>
            <a:r>
              <a:rPr lang="ru-RU" sz="2400" dirty="0" smtClean="0"/>
              <a:t>))</a:t>
            </a:r>
            <a:endParaRPr lang="ru-RU" sz="2400" dirty="0"/>
          </a:p>
          <a:p>
            <a:r>
              <a:rPr lang="ru-RU" sz="2400" dirty="0" smtClean="0"/>
              <a:t>Здесь </a:t>
            </a:r>
            <a:r>
              <a:rPr lang="ru-RU" sz="2400" dirty="0"/>
              <a:t>операторами являются «=» (присвоить значение), </a:t>
            </a:r>
            <a:r>
              <a:rPr lang="ru-RU" sz="2400" dirty="0" smtClean="0"/>
              <a:t>а </a:t>
            </a:r>
            <a:r>
              <a:rPr lang="ru-RU" sz="2400" dirty="0"/>
              <a:t>также команда «print» (вывод на экран).</a:t>
            </a:r>
          </a:p>
          <a:p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10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9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1008112"/>
          </a:xfrm>
        </p:spPr>
        <p:txBody>
          <a:bodyPr/>
          <a:lstStyle/>
          <a:p>
            <a:pPr lvl="1"/>
            <a:r>
              <a:rPr lang="ru-RU" sz="3800" b="1" i="1" dirty="0">
                <a:solidFill>
                  <a:schemeClr val="bg2">
                    <a:lumMod val="75000"/>
                  </a:schemeClr>
                </a:solidFill>
              </a:rPr>
              <a:t>Способы описания алгоритмов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256584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7D"/>
              </a:buClr>
            </a:pP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Блок – 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ввод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с клавиатуры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>
              <a:lnSpc>
                <a:spcPct val="80000"/>
              </a:lnSpc>
              <a:buClr>
                <a:srgbClr val="00007D"/>
              </a:buClr>
            </a:pP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Clr>
                <a:srgbClr val="00007D"/>
              </a:buClr>
            </a:pPr>
            <a:endParaRPr lang="ru-RU" dirty="0"/>
          </a:p>
          <a:p>
            <a:pPr marL="0" indent="0">
              <a:lnSpc>
                <a:spcPct val="80000"/>
              </a:lnSpc>
              <a:buClr>
                <a:srgbClr val="00007D"/>
              </a:buClr>
              <a:buNone/>
            </a:pPr>
            <a:endParaRPr lang="ru-RU" dirty="0"/>
          </a:p>
          <a:p>
            <a:pPr marL="0" indent="0">
              <a:lnSpc>
                <a:spcPct val="80000"/>
              </a:lnSpc>
              <a:buClr>
                <a:srgbClr val="00007D"/>
              </a:buClr>
              <a:buNone/>
            </a:pPr>
            <a:endParaRPr lang="ru-RU" dirty="0"/>
          </a:p>
          <a:p>
            <a:pPr>
              <a:lnSpc>
                <a:spcPct val="80000"/>
              </a:lnSpc>
              <a:buClr>
                <a:srgbClr val="00007D"/>
              </a:buClr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Блок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</a:t>
            </a:r>
            <a:r>
              <a:rPr lang="ru-RU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вывод на монитор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marL="0" indent="0">
              <a:lnSpc>
                <a:spcPct val="80000"/>
              </a:lnSpc>
              <a:buClr>
                <a:srgbClr val="00007D"/>
              </a:buClr>
              <a:buNone/>
            </a:pP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>
                <a:solidFill>
                  <a:srgbClr val="000000"/>
                </a:solidFill>
              </a:rPr>
              <a:pPr/>
              <a:t>100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44824"/>
            <a:ext cx="2016224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221088"/>
            <a:ext cx="1584176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2035535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1008112"/>
          </a:xfrm>
        </p:spPr>
        <p:txBody>
          <a:bodyPr/>
          <a:lstStyle/>
          <a:p>
            <a:pPr lvl="1"/>
            <a:r>
              <a:rPr lang="ru-RU" sz="3800" b="1" i="1" dirty="0">
                <a:solidFill>
                  <a:schemeClr val="bg2">
                    <a:lumMod val="75000"/>
                  </a:schemeClr>
                </a:solidFill>
              </a:rPr>
              <a:t>Способы описания алгоритмов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256584"/>
          </a:xfrm>
        </p:spPr>
        <p:txBody>
          <a:bodyPr/>
          <a:lstStyle/>
          <a:p>
            <a:pPr lvl="0">
              <a:lnSpc>
                <a:spcPct val="80000"/>
              </a:lnSpc>
              <a:buClr>
                <a:srgbClr val="00007D"/>
              </a:buClr>
            </a:pPr>
            <a:r>
              <a:rPr lang="ru-RU" dirty="0" smtClean="0">
                <a:effectLst/>
                <a:latin typeface="Times New Roman"/>
                <a:ea typeface="Times New Roman"/>
              </a:rPr>
              <a:t>Блок –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решение 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(проверка усло­вия или </a:t>
            </a:r>
            <a:r>
              <a:rPr lang="ru-RU" b="1" dirty="0" smtClean="0">
                <a:effectLst/>
                <a:latin typeface="Times New Roman"/>
                <a:ea typeface="Times New Roman"/>
              </a:rPr>
              <a:t>условный блок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)</a:t>
            </a: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endParaRPr lang="ru-RU" b="1" dirty="0">
              <a:solidFill>
                <a:srgbClr val="000000"/>
              </a:solidFill>
              <a:latin typeface="Times New Roman"/>
            </a:endParaRP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endParaRPr lang="ru-RU" b="1" dirty="0" smtClean="0">
              <a:solidFill>
                <a:srgbClr val="000000"/>
              </a:solidFill>
              <a:latin typeface="Times New Roman"/>
            </a:endParaRP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endParaRPr lang="ru-RU" b="1" dirty="0">
              <a:solidFill>
                <a:srgbClr val="000000"/>
              </a:solidFill>
              <a:latin typeface="Times New Roman"/>
            </a:endParaRP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r>
              <a:rPr lang="ru-RU" sz="2800" dirty="0">
                <a:solidFill>
                  <a:schemeClr val="tx1"/>
                </a:solidFill>
              </a:rPr>
              <a:t>Блок, описывающий 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цикл с параметром</a:t>
            </a:r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Times New Roman"/>
            </a:endParaRP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101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060848"/>
            <a:ext cx="3168352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625" y="4077072"/>
            <a:ext cx="2736304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7954308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1008112"/>
          </a:xfrm>
        </p:spPr>
        <p:txBody>
          <a:bodyPr/>
          <a:lstStyle/>
          <a:p>
            <a:pPr lvl="1"/>
            <a:r>
              <a:rPr lang="ru-RU" sz="3800" b="1" i="1" dirty="0">
                <a:solidFill>
                  <a:schemeClr val="bg2">
                    <a:lumMod val="75000"/>
                  </a:schemeClr>
                </a:solidFill>
              </a:rPr>
              <a:t>Способы описания алгоритмов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5256584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7D"/>
              </a:buClr>
            </a:pP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Соединительные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блоки</a:t>
            </a:r>
          </a:p>
          <a:p>
            <a:pPr>
              <a:lnSpc>
                <a:spcPct val="80000"/>
              </a:lnSpc>
              <a:buClr>
                <a:srgbClr val="00007D"/>
              </a:buClr>
            </a:pPr>
            <a:endParaRPr lang="ru-RU" dirty="0"/>
          </a:p>
          <a:p>
            <a:pPr>
              <a:lnSpc>
                <a:spcPct val="80000"/>
              </a:lnSpc>
              <a:buClr>
                <a:srgbClr val="00007D"/>
              </a:buClr>
            </a:pP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Clr>
                <a:srgbClr val="00007D"/>
              </a:buClr>
            </a:pPr>
            <a:endParaRPr lang="ru-RU" dirty="0"/>
          </a:p>
          <a:p>
            <a:pPr marL="0" indent="0">
              <a:lnSpc>
                <a:spcPct val="80000"/>
              </a:lnSpc>
              <a:buClr>
                <a:srgbClr val="00007D"/>
              </a:buClr>
              <a:buNone/>
            </a:pP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Clr>
                <a:srgbClr val="00007D"/>
              </a:buClr>
            </a:pP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Основные  алгоритмические конструкции</a:t>
            </a:r>
          </a:p>
          <a:p>
            <a:pPr lvl="2"/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Линейная алгоритмическая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конструкция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indent="0">
              <a:spcBef>
                <a:spcPts val="0"/>
              </a:spcBef>
            </a:pPr>
            <a:r>
              <a:rPr lang="ru-RU" sz="26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Линейный</a:t>
            </a:r>
            <a:r>
              <a:rPr lang="ru-RU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называют алгоритмическую конструкцию, реализованную в виде </a:t>
            </a:r>
            <a:r>
              <a:rPr lang="ru-RU" sz="2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последовательности действий </a:t>
            </a:r>
            <a:r>
              <a:rPr lang="ru-RU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(шагов), в которой каждое </a:t>
            </a:r>
            <a:r>
              <a:rPr lang="ru-RU" sz="2600" b="1" dirty="0">
                <a:solidFill>
                  <a:srgbClr val="CC0099"/>
                </a:solidFill>
                <a:latin typeface="+mn-lt"/>
                <a:ea typeface="+mn-ea"/>
                <a:cs typeface="+mn-cs"/>
              </a:rPr>
              <a:t>действие (шаг) алгоритма </a:t>
            </a:r>
            <a:r>
              <a:rPr lang="ru-RU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выполняется ровно </a:t>
            </a:r>
            <a:r>
              <a:rPr lang="ru-RU" sz="2600" b="1" dirty="0">
                <a:solidFill>
                  <a:srgbClr val="008000"/>
                </a:solidFill>
                <a:latin typeface="+mn-lt"/>
                <a:ea typeface="+mn-ea"/>
                <a:cs typeface="+mn-cs"/>
              </a:rPr>
              <a:t>один раз</a:t>
            </a:r>
            <a:r>
              <a:rPr lang="ru-RU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>
                <a:solidFill>
                  <a:srgbClr val="000000"/>
                </a:solidFill>
              </a:rPr>
              <a:pPr/>
              <a:t>102</a:t>
            </a:fld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88840"/>
            <a:ext cx="3024336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0174836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1008112"/>
          </a:xfrm>
        </p:spPr>
        <p:txBody>
          <a:bodyPr/>
          <a:lstStyle/>
          <a:p>
            <a:pPr lvl="1"/>
            <a:r>
              <a:rPr lang="ru-RU" sz="3800" b="1" i="1" dirty="0" smtClean="0">
                <a:solidFill>
                  <a:schemeClr val="bg2">
                    <a:lumMod val="75000"/>
                  </a:schemeClr>
                </a:solidFill>
              </a:rPr>
              <a:t>Основные  алгоритмические конструкции</a:t>
            </a:r>
            <a:endParaRPr lang="ru-RU" sz="3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5184576"/>
          </a:xfrm>
        </p:spPr>
        <p:txBody>
          <a:bodyPr/>
          <a:lstStyle/>
          <a:p>
            <a:pPr marL="0" indent="0">
              <a:spcBef>
                <a:spcPts val="0"/>
              </a:spcBef>
              <a:buClr>
                <a:srgbClr val="00007D"/>
              </a:buClr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причем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после каждого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-го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действия (шага) выполняется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+1)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ое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действие (шаг), если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-е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действие – не конец алгоритма. </a:t>
            </a:r>
            <a:endParaRPr lang="ru-RU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spcBef>
                <a:spcPts val="0"/>
              </a:spcBef>
              <a:buClr>
                <a:srgbClr val="00007D"/>
              </a:buClr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Пример</a:t>
            </a:r>
          </a:p>
          <a:p>
            <a:pPr marL="0" indent="0">
              <a:spcBef>
                <a:spcPts val="0"/>
              </a:spcBef>
              <a:buClr>
                <a:srgbClr val="00007D"/>
              </a:buClr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алгоритма </a:t>
            </a:r>
            <a:r>
              <a:rPr lang="ru-RU" sz="2400" b="1" dirty="0" smtClean="0">
                <a:solidFill>
                  <a:srgbClr val="008000"/>
                </a:solidFill>
                <a:latin typeface="+mn-lt"/>
                <a:ea typeface="+mn-ea"/>
                <a:cs typeface="+mn-cs"/>
              </a:rPr>
              <a:t>сложения </a:t>
            </a:r>
          </a:p>
          <a:p>
            <a:pPr marL="0" indent="0">
              <a:spcBef>
                <a:spcPts val="0"/>
              </a:spcBef>
              <a:buClr>
                <a:srgbClr val="00007D"/>
              </a:buClr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двух чисел </a:t>
            </a:r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0" indent="0">
              <a:spcBef>
                <a:spcPts val="0"/>
              </a:spcBef>
              <a:buClr>
                <a:srgbClr val="00007D"/>
              </a:buClr>
              <a:buNone/>
            </a:pPr>
            <a:r>
              <a:rPr lang="ru-RU" sz="2400" dirty="0" smtClean="0"/>
              <a:t>в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виде блок-схемы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>
                <a:solidFill>
                  <a:srgbClr val="000000"/>
                </a:solidFill>
              </a:rPr>
              <a:pPr/>
              <a:t>103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547214"/>
            <a:ext cx="2049347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235208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1008112"/>
          </a:xfrm>
        </p:spPr>
        <p:txBody>
          <a:bodyPr/>
          <a:lstStyle/>
          <a:p>
            <a:pPr lvl="1"/>
            <a:r>
              <a:rPr lang="ru-RU" sz="3800" b="1" i="1" dirty="0">
                <a:solidFill>
                  <a:schemeClr val="bg2">
                    <a:lumMod val="75000"/>
                  </a:schemeClr>
                </a:solidFill>
              </a:rPr>
              <a:t>Способы описания алгоритмов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/>
          <a:lstStyle/>
          <a:p>
            <a:pPr lvl="0">
              <a:lnSpc>
                <a:spcPct val="80000"/>
              </a:lnSpc>
              <a:buClr>
                <a:srgbClr val="00007D"/>
              </a:buClr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Разветвляющейся</a:t>
            </a:r>
            <a:r>
              <a:rPr lang="ru-RU" sz="2400" dirty="0">
                <a:solidFill>
                  <a:schemeClr val="tx1"/>
                </a:solidFill>
              </a:rPr>
              <a:t> (или </a:t>
            </a:r>
            <a:r>
              <a:rPr lang="ru-RU" sz="2400" i="1" dirty="0">
                <a:solidFill>
                  <a:schemeClr val="tx1"/>
                </a:solidFill>
              </a:rPr>
              <a:t>ветвящейся</a:t>
            </a:r>
            <a:r>
              <a:rPr lang="ru-RU" sz="2400" dirty="0">
                <a:solidFill>
                  <a:schemeClr val="tx1"/>
                </a:solidFill>
              </a:rPr>
              <a:t>) </a:t>
            </a:r>
            <a:r>
              <a:rPr lang="ru-RU" sz="2400" dirty="0" smtClean="0">
                <a:solidFill>
                  <a:schemeClr val="tx1"/>
                </a:solidFill>
              </a:rPr>
              <a:t>называют </a:t>
            </a:r>
            <a:r>
              <a:rPr lang="ru-RU" sz="2400" dirty="0">
                <a:solidFill>
                  <a:schemeClr val="tx1"/>
                </a:solidFill>
              </a:rPr>
              <a:t>алгоритмическую конструкцию, обеспечивающую </a:t>
            </a:r>
            <a:r>
              <a:rPr lang="ru-RU" sz="2400" b="1" dirty="0">
                <a:solidFill>
                  <a:schemeClr val="tx2"/>
                </a:solidFill>
              </a:rPr>
              <a:t>выбор между двумя альтернативами </a:t>
            </a:r>
            <a:r>
              <a:rPr lang="ru-RU" sz="2400" dirty="0">
                <a:solidFill>
                  <a:schemeClr val="tx1"/>
                </a:solidFill>
              </a:rPr>
              <a:t>в зависимости от значения входных данных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При каждом конкретном наборе входных данных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</a:rPr>
              <a:t>разветвляющийся</a:t>
            </a:r>
            <a:r>
              <a:rPr lang="ru-RU" sz="2400" dirty="0">
                <a:solidFill>
                  <a:schemeClr val="tx1"/>
                </a:solidFill>
              </a:rPr>
              <a:t> алгоритм сводится к </a:t>
            </a:r>
            <a:r>
              <a:rPr lang="ru-RU" sz="2400" b="1" dirty="0">
                <a:solidFill>
                  <a:schemeClr val="tx1"/>
                </a:solidFill>
              </a:rPr>
              <a:t>линейному</a:t>
            </a: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>
                <a:solidFill>
                  <a:srgbClr val="000000"/>
                </a:solidFill>
              </a:rPr>
              <a:pPr/>
              <a:t>104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40968"/>
            <a:ext cx="8208912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713779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1008112"/>
          </a:xfrm>
        </p:spPr>
        <p:txBody>
          <a:bodyPr/>
          <a:lstStyle/>
          <a:p>
            <a:pPr lvl="1"/>
            <a:r>
              <a:rPr lang="ru-RU" sz="3800" b="1" i="1" dirty="0">
                <a:solidFill>
                  <a:schemeClr val="bg2">
                    <a:lumMod val="75000"/>
                  </a:schemeClr>
                </a:solidFill>
              </a:rPr>
              <a:t>Способы описания алгоритмов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256584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Пример: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Вывести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значение наибольшего из двух чисел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ru-RU" dirty="0"/>
          </a:p>
          <a:p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  <a:p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  <a:p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данном примере реализовано полное ветвление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>
                <a:solidFill>
                  <a:srgbClr val="000000"/>
                </a:solidFill>
              </a:rPr>
              <a:pPr/>
              <a:t>105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060848"/>
            <a:ext cx="4104456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1708386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1008112"/>
          </a:xfrm>
        </p:spPr>
        <p:txBody>
          <a:bodyPr/>
          <a:lstStyle/>
          <a:p>
            <a:pPr lvl="1"/>
            <a:r>
              <a:rPr lang="ru-RU" sz="3800" b="1" i="1" dirty="0">
                <a:solidFill>
                  <a:schemeClr val="bg2">
                    <a:lumMod val="75000"/>
                  </a:schemeClr>
                </a:solidFill>
              </a:rPr>
              <a:t>Способы описания алгоритмов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/>
          <a:lstStyle/>
          <a:p>
            <a:pPr lvl="0">
              <a:lnSpc>
                <a:spcPct val="80000"/>
              </a:lnSpc>
              <a:buClr>
                <a:srgbClr val="00007D"/>
              </a:buClr>
            </a:pPr>
            <a:r>
              <a:rPr lang="ru-RU" sz="2800" b="1" i="1" dirty="0" smtClean="0">
                <a:solidFill>
                  <a:srgbClr val="000000"/>
                </a:solidFill>
              </a:rPr>
              <a:t>Пример: </a:t>
            </a:r>
            <a:r>
              <a:rPr lang="ru-RU" sz="2400" i="1" dirty="0" smtClean="0">
                <a:solidFill>
                  <a:srgbClr val="000000"/>
                </a:solidFill>
              </a:rPr>
              <a:t>блок-схема</a:t>
            </a:r>
          </a:p>
          <a:p>
            <a:pPr marL="0" lvl="0" indent="0">
              <a:lnSpc>
                <a:spcPct val="80000"/>
              </a:lnSpc>
              <a:buClr>
                <a:srgbClr val="00007D"/>
              </a:buClr>
              <a:buNone/>
            </a:pPr>
            <a:r>
              <a:rPr lang="ru-RU" sz="2400" i="1" dirty="0">
                <a:solidFill>
                  <a:srgbClr val="000000"/>
                </a:solidFill>
              </a:rPr>
              <a:t>а</a:t>
            </a:r>
            <a:r>
              <a:rPr lang="ru-RU" sz="2400" i="1" dirty="0" smtClean="0">
                <a:solidFill>
                  <a:srgbClr val="000000"/>
                </a:solidFill>
              </a:rPr>
              <a:t>лгоритма </a:t>
            </a:r>
          </a:p>
          <a:p>
            <a:pPr marL="0" lvl="0" indent="0">
              <a:lnSpc>
                <a:spcPct val="80000"/>
              </a:lnSpc>
              <a:buClr>
                <a:srgbClr val="00007D"/>
              </a:buClr>
              <a:buNone/>
            </a:pPr>
            <a:r>
              <a:rPr lang="ru-RU" sz="2400" i="1" dirty="0" smtClean="0">
                <a:solidFill>
                  <a:srgbClr val="000000"/>
                </a:solidFill>
              </a:rPr>
              <a:t>решения квадратного</a:t>
            </a:r>
            <a:r>
              <a:rPr lang="ru-RU" sz="2800" i="1" dirty="0" smtClean="0">
                <a:solidFill>
                  <a:srgbClr val="000000"/>
                </a:solidFill>
              </a:rPr>
              <a:t> </a:t>
            </a:r>
          </a:p>
          <a:p>
            <a:pPr marL="0" indent="0">
              <a:lnSpc>
                <a:spcPct val="80000"/>
              </a:lnSpc>
              <a:buClr>
                <a:srgbClr val="00007D"/>
              </a:buClr>
              <a:buNone/>
            </a:pPr>
            <a:r>
              <a:rPr lang="ru-RU" sz="2400" i="1" dirty="0" smtClean="0">
                <a:solidFill>
                  <a:srgbClr val="000000"/>
                </a:solidFill>
              </a:rPr>
              <a:t>уравнения </a:t>
            </a:r>
          </a:p>
          <a:p>
            <a:pPr marL="0" indent="0">
              <a:lnSpc>
                <a:spcPct val="80000"/>
              </a:lnSpc>
              <a:buClr>
                <a:srgbClr val="00007D"/>
              </a:buClr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a*x</a:t>
            </a:r>
            <a:r>
              <a:rPr lang="en-US" sz="2400" b="1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+b*</a:t>
            </a:r>
            <a:r>
              <a:rPr lang="en-US" sz="24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x+c</a:t>
            </a:r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=0</a:t>
            </a:r>
            <a:endParaRPr lang="ru-R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lvl="0" indent="0">
              <a:lnSpc>
                <a:spcPct val="80000"/>
              </a:lnSpc>
              <a:buClr>
                <a:srgbClr val="00007D"/>
              </a:buClr>
              <a:buNone/>
            </a:pPr>
            <a:endParaRPr lang="ru-RU" sz="2400" i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>
                <a:solidFill>
                  <a:srgbClr val="000000"/>
                </a:solidFill>
              </a:rPr>
              <a:pPr/>
              <a:t>106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268760"/>
            <a:ext cx="4457849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639240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1008112"/>
          </a:xfrm>
        </p:spPr>
        <p:txBody>
          <a:bodyPr/>
          <a:lstStyle/>
          <a:p>
            <a:pPr lvl="1"/>
            <a:r>
              <a:rPr lang="ru-RU" sz="3800" b="1" i="1" dirty="0">
                <a:solidFill>
                  <a:schemeClr val="bg2">
                    <a:lumMod val="75000"/>
                  </a:schemeClr>
                </a:solidFill>
              </a:rPr>
              <a:t>Способы описания алгоритмов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/>
          <a:lstStyle/>
          <a:p>
            <a:r>
              <a:rPr lang="ru-RU" sz="2800" b="1" dirty="0" smtClean="0">
                <a:effectLst/>
              </a:rPr>
              <a:t>Арифметический цикл</a:t>
            </a:r>
            <a:r>
              <a:rPr lang="ru-RU" sz="2800" dirty="0" smtClean="0">
                <a:effectLst/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В арифметическом цикле 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число его шагов</a:t>
            </a:r>
            <a:r>
              <a:rPr lang="ru-RU" sz="2800" dirty="0">
                <a:solidFill>
                  <a:schemeClr val="tx1"/>
                </a:solidFill>
              </a:rPr>
              <a:t> (повторений) однозначно определяется </a:t>
            </a:r>
            <a:r>
              <a:rPr lang="ru-RU" sz="2800" b="1" dirty="0">
                <a:solidFill>
                  <a:srgbClr val="008000"/>
                </a:solidFill>
              </a:rPr>
              <a:t>прави­лом изменения параметра</a:t>
            </a:r>
            <a:r>
              <a:rPr lang="ru-RU" sz="2800" dirty="0">
                <a:solidFill>
                  <a:schemeClr val="tx1"/>
                </a:solidFill>
              </a:rPr>
              <a:t>, которое задается с помощью </a:t>
            </a:r>
            <a:r>
              <a:rPr lang="ru-RU" sz="2800" i="1" dirty="0">
                <a:solidFill>
                  <a:srgbClr val="C00000"/>
                </a:solidFill>
              </a:rPr>
              <a:t>начального</a:t>
            </a:r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(</a:t>
            </a:r>
            <a:r>
              <a:rPr lang="en-US" sz="2800" b="1" i="1" dirty="0">
                <a:solidFill>
                  <a:schemeClr val="tx1"/>
                </a:solidFill>
              </a:rPr>
              <a:t>N</a:t>
            </a:r>
            <a:r>
              <a:rPr lang="ru-RU" sz="2800" b="1" dirty="0">
                <a:solidFill>
                  <a:schemeClr val="tx1"/>
                </a:solidFill>
              </a:rPr>
              <a:t>)</a:t>
            </a:r>
            <a:r>
              <a:rPr lang="ru-RU" sz="2800" dirty="0">
                <a:solidFill>
                  <a:schemeClr val="tx1"/>
                </a:solidFill>
              </a:rPr>
              <a:t> и </a:t>
            </a:r>
            <a:r>
              <a:rPr lang="ru-RU" sz="2800" i="1" dirty="0">
                <a:solidFill>
                  <a:srgbClr val="CC0099"/>
                </a:solidFill>
              </a:rPr>
              <a:t>конечного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(</a:t>
            </a:r>
            <a:r>
              <a:rPr lang="en-US" sz="2800" b="1" i="1" dirty="0">
                <a:solidFill>
                  <a:schemeClr val="tx1"/>
                </a:solidFill>
              </a:rPr>
              <a:t>K</a:t>
            </a:r>
            <a:r>
              <a:rPr lang="ru-RU" sz="2800" b="1" dirty="0">
                <a:solidFill>
                  <a:schemeClr val="tx1"/>
                </a:solidFill>
              </a:rPr>
              <a:t>)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i="1" dirty="0">
                <a:solidFill>
                  <a:schemeClr val="tx1"/>
                </a:solidFill>
              </a:rPr>
              <a:t>зна­чений параметра</a:t>
            </a:r>
            <a:r>
              <a:rPr lang="ru-RU" sz="2800" dirty="0">
                <a:solidFill>
                  <a:schemeClr val="tx1"/>
                </a:solidFill>
              </a:rPr>
              <a:t> и </a:t>
            </a:r>
            <a:r>
              <a:rPr lang="ru-RU" sz="2800" i="1" dirty="0">
                <a:solidFill>
                  <a:srgbClr val="FF0000"/>
                </a:solidFill>
              </a:rPr>
              <a:t>шагом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(</a:t>
            </a:r>
            <a:r>
              <a:rPr lang="en-US" sz="2800" b="1" i="1" dirty="0">
                <a:solidFill>
                  <a:schemeClr val="tx1"/>
                </a:solidFill>
              </a:rPr>
              <a:t>h</a:t>
            </a:r>
            <a:r>
              <a:rPr lang="ru-RU" sz="2800" b="1" dirty="0">
                <a:solidFill>
                  <a:schemeClr val="tx1"/>
                </a:solidFill>
              </a:rPr>
              <a:t>)</a:t>
            </a:r>
            <a:r>
              <a:rPr lang="ru-RU" sz="2800" dirty="0">
                <a:solidFill>
                  <a:schemeClr val="tx1"/>
                </a:solidFill>
              </a:rPr>
              <a:t> его </a:t>
            </a:r>
            <a:r>
              <a:rPr lang="ru-RU" sz="2800" dirty="0" smtClean="0">
                <a:solidFill>
                  <a:schemeClr val="tx1"/>
                </a:solidFill>
              </a:rPr>
              <a:t>изменения</a:t>
            </a:r>
          </a:p>
          <a:p>
            <a:pPr marL="0" indent="0">
              <a:buNone/>
            </a:pP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>
                <a:solidFill>
                  <a:srgbClr val="000000"/>
                </a:solidFill>
              </a:rPr>
              <a:pPr/>
              <a:t>107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273014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1008112"/>
          </a:xfrm>
        </p:spPr>
        <p:txBody>
          <a:bodyPr/>
          <a:lstStyle/>
          <a:p>
            <a:pPr lvl="1"/>
            <a:r>
              <a:rPr lang="ru-RU" sz="3800" b="1" i="1" dirty="0">
                <a:solidFill>
                  <a:schemeClr val="bg2">
                    <a:lumMod val="75000"/>
                  </a:schemeClr>
                </a:solidFill>
              </a:rPr>
              <a:t>Способы описания алгоритмов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Пример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Вывести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 раз слово «Привет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!»</a:t>
            </a:r>
          </a:p>
          <a:p>
            <a:pPr marL="0"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</a:rPr>
              <a:t>Параметр цикла обозначим </a:t>
            </a:r>
            <a:r>
              <a:rPr lang="en-US" sz="2400" i="1" dirty="0">
                <a:solidFill>
                  <a:schemeClr val="tx1"/>
                </a:solidFill>
              </a:rPr>
              <a:t>i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он </a:t>
            </a:r>
            <a:r>
              <a:rPr lang="ru-RU" sz="2400" dirty="0">
                <a:solidFill>
                  <a:schemeClr val="tx1"/>
                </a:solidFill>
              </a:rPr>
              <a:t>будет отвечать </a:t>
            </a:r>
            <a:r>
              <a:rPr lang="ru-RU" sz="2400" dirty="0" smtClean="0">
                <a:solidFill>
                  <a:schemeClr val="tx1"/>
                </a:solidFill>
              </a:rPr>
              <a:t>за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количество выведенных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слов</a:t>
            </a:r>
            <a:r>
              <a:rPr lang="ru-RU" sz="2400" dirty="0">
                <a:solidFill>
                  <a:schemeClr val="tx1"/>
                </a:solidFill>
              </a:rPr>
              <a:t>. При </a:t>
            </a:r>
            <a:r>
              <a:rPr lang="en-US" sz="2400" i="1" dirty="0">
                <a:solidFill>
                  <a:schemeClr val="tx1"/>
                </a:solidFill>
              </a:rPr>
              <a:t>i</a:t>
            </a:r>
            <a:r>
              <a:rPr lang="ru-RU" sz="2400" dirty="0">
                <a:solidFill>
                  <a:schemeClr val="tx1"/>
                </a:solidFill>
              </a:rPr>
              <a:t>=1 будет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выведено </a:t>
            </a:r>
            <a:r>
              <a:rPr lang="ru-RU" sz="2400" dirty="0">
                <a:solidFill>
                  <a:schemeClr val="tx1"/>
                </a:solidFill>
              </a:rPr>
              <a:t>первое слово</a:t>
            </a:r>
            <a:r>
              <a:rPr lang="ru-RU" sz="2400" dirty="0" smtClean="0">
                <a:solidFill>
                  <a:schemeClr val="tx1"/>
                </a:solidFill>
              </a:rPr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при </a:t>
            </a:r>
            <a:r>
              <a:rPr lang="en-US" sz="2400" i="1" dirty="0">
                <a:solidFill>
                  <a:schemeClr val="tx1"/>
                </a:solidFill>
              </a:rPr>
              <a:t>i</a:t>
            </a:r>
            <a:r>
              <a:rPr lang="ru-RU" sz="2400" dirty="0">
                <a:solidFill>
                  <a:schemeClr val="tx1"/>
                </a:solidFill>
              </a:rPr>
              <a:t>=2 будет выведено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второе </a:t>
            </a:r>
            <a:r>
              <a:rPr lang="ru-RU" sz="2400" dirty="0">
                <a:solidFill>
                  <a:schemeClr val="tx1"/>
                </a:solidFill>
              </a:rPr>
              <a:t>слова, и т.д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Так </a:t>
            </a:r>
            <a:r>
              <a:rPr lang="ru-RU" sz="2400" dirty="0">
                <a:solidFill>
                  <a:schemeClr val="tx1"/>
                </a:solidFill>
              </a:rPr>
              <a:t>как требуется вывести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10 </a:t>
            </a:r>
            <a:r>
              <a:rPr lang="ru-RU" sz="2400" dirty="0">
                <a:solidFill>
                  <a:schemeClr val="tx1"/>
                </a:solidFill>
              </a:rPr>
              <a:t>слов, то последнее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значение </a:t>
            </a:r>
            <a:r>
              <a:rPr lang="ru-RU" sz="2400" dirty="0">
                <a:solidFill>
                  <a:schemeClr val="tx1"/>
                </a:solidFill>
              </a:rPr>
              <a:t>параметра </a:t>
            </a:r>
            <a:r>
              <a:rPr lang="en-US" sz="2400" i="1" dirty="0">
                <a:solidFill>
                  <a:schemeClr val="tx1"/>
                </a:solidFill>
              </a:rPr>
              <a:t>i</a:t>
            </a:r>
            <a:r>
              <a:rPr lang="ru-RU" sz="2400" dirty="0">
                <a:solidFill>
                  <a:schemeClr val="tx1"/>
                </a:solidFill>
              </a:rPr>
              <a:t>=10</a:t>
            </a:r>
          </a:p>
          <a:p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>
                <a:solidFill>
                  <a:srgbClr val="000000"/>
                </a:solidFill>
              </a:rPr>
              <a:pPr/>
              <a:t>108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110" y="1844824"/>
            <a:ext cx="4464496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6444039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1008112"/>
          </a:xfrm>
        </p:spPr>
        <p:txBody>
          <a:bodyPr/>
          <a:lstStyle/>
          <a:p>
            <a:pPr lvl="1"/>
            <a:r>
              <a:rPr lang="ru-RU" sz="3800" b="1" i="1" dirty="0">
                <a:solidFill>
                  <a:schemeClr val="bg2">
                    <a:lumMod val="75000"/>
                  </a:schemeClr>
                </a:solidFill>
              </a:rPr>
              <a:t>Способы описания алгоритмов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/>
          <a:lstStyle/>
          <a:p>
            <a:pPr marL="0" indent="0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ПРИМЕР: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Вам </a:t>
            </a:r>
            <a:r>
              <a:rPr lang="ru-RU" sz="2400" dirty="0">
                <a:solidFill>
                  <a:schemeClr val="tx1"/>
                </a:solidFill>
              </a:rPr>
              <a:t>нужно переправить через реку с помощью одного плота семью (мать, отца, 2-х дочерей и 2-х сыновей) и полицейского с заключенным.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Правила: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solidFill>
                  <a:schemeClr val="tx1"/>
                </a:solidFill>
              </a:rPr>
              <a:t>1. На плоту могут одновременно перемещаться максимум 2 человека.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2. Папе не разрешается находиться с </a:t>
            </a:r>
            <a:r>
              <a:rPr lang="ru-RU" sz="2400" dirty="0" err="1">
                <a:solidFill>
                  <a:schemeClr val="tx1"/>
                </a:solidFill>
              </a:rPr>
              <a:t>дочерьми</a:t>
            </a:r>
            <a:r>
              <a:rPr lang="ru-RU" sz="2400" dirty="0">
                <a:solidFill>
                  <a:schemeClr val="tx1"/>
                </a:solidFill>
              </a:rPr>
              <a:t> без присутствия матери.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3. Маме не разрешается находиться с сыновьями без присутствия отца.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4. Заключённого нельзя оставлять без полицейского ни с одним из членов семьи.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5. Управлять плотом могут только полицейский и родители. </a:t>
            </a:r>
          </a:p>
          <a:p>
            <a:pPr marL="0" indent="0">
              <a:spcBef>
                <a:spcPts val="0"/>
              </a:spcBef>
            </a:pP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>
                <a:solidFill>
                  <a:srgbClr val="000000"/>
                </a:solidFill>
              </a:rPr>
              <a:pPr/>
              <a:t>109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830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chemeClr val="bg2"/>
                </a:solidFill>
              </a:rPr>
              <a:t>Понятие алгоритма</a:t>
            </a:r>
            <a:endParaRPr lang="ru-RU" sz="4000" dirty="0">
              <a:solidFill>
                <a:schemeClr val="bg2"/>
              </a:solidFill>
            </a:endParaRPr>
          </a:p>
        </p:txBody>
      </p:sp>
      <p:sp>
        <p:nvSpPr>
          <p:cNvPr id="7321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Каждый из нас постоянно решает множество задач: </a:t>
            </a: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быстрее добраться на работу; как лучше спланировать дела текущего дня и многие другие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Некоторые задачи мы решаем автоматически, так как на протяжении многих лет привыкли к их выполнению, другие требуют длительного размышления над решением, но в любом случае, решение каждой задачи всегда </a:t>
            </a:r>
            <a:r>
              <a:rPr lang="ru-RU" sz="2800" i="1" dirty="0">
                <a:solidFill>
                  <a:srgbClr val="008000"/>
                </a:solidFill>
                <a:latin typeface="+mn-lt"/>
                <a:ea typeface="+mn-ea"/>
                <a:cs typeface="+mn-cs"/>
              </a:rPr>
              <a:t>делится на простые действия. </a:t>
            </a:r>
          </a:p>
          <a:p>
            <a:pPr>
              <a:lnSpc>
                <a:spcPct val="80000"/>
              </a:lnSpc>
            </a:pP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B9C47D-25EA-4F9F-8CA4-C9D04ED592B4}" type="slidenum">
              <a:rPr lang="ru-RU">
                <a:solidFill>
                  <a:srgbClr val="000000"/>
                </a:solidFill>
              </a:rPr>
              <a:pPr/>
              <a:t>11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27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1008112"/>
          </a:xfrm>
        </p:spPr>
        <p:txBody>
          <a:bodyPr/>
          <a:lstStyle/>
          <a:p>
            <a:pPr lvl="1"/>
            <a:r>
              <a:rPr lang="ru-RU" sz="3800" b="1" i="1" dirty="0">
                <a:solidFill>
                  <a:schemeClr val="bg2">
                    <a:lumMod val="75000"/>
                  </a:schemeClr>
                </a:solidFill>
              </a:rPr>
              <a:t>Способы описания алгоритмов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/>
          <a:lstStyle/>
          <a:p>
            <a:pPr marL="0" indent="0"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Вот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один из возможных алгоритмов решения задачи: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ru-RU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Переправляются полицейский и дочь, полицейский </a:t>
            </a:r>
            <a:r>
              <a:rPr lang="ru-RU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возвращается 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назад;</a:t>
            </a:r>
            <a:b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Переправляются мать и вторая дочь, мать возвращается назад;</a:t>
            </a:r>
            <a:b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Переправляются отец и мать, отец возвращается назад;</a:t>
            </a:r>
            <a:b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Переправляются полицейский и преступник, мать возвращается назад;</a:t>
            </a:r>
            <a:b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 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Переправляются отец и мать, отец возвращается назад;</a:t>
            </a:r>
            <a:b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 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Переправляются отец и сын, полицейский и заключенный возвращаются назад;</a:t>
            </a:r>
            <a:b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7. 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Переправляются полицейский и второй сын, полицейский возвращается назад;</a:t>
            </a:r>
            <a:b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8. 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Переправляются полицейский и заключенный.</a:t>
            </a:r>
            <a:b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Есть в решении один интересный момент - заключенный остается в последнем действии один на берег</a:t>
            </a:r>
          </a:p>
          <a:p>
            <a:pPr marL="0" indent="0">
              <a:spcBef>
                <a:spcPts val="0"/>
              </a:spcBef>
            </a:pP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>
                <a:solidFill>
                  <a:srgbClr val="000000"/>
                </a:solidFill>
              </a:rPr>
              <a:pPr/>
              <a:t>110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645793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5557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>Основы </a:t>
            </a:r>
            <a:r>
              <a:rPr lang="en-US" dirty="0" smtClean="0">
                <a:solidFill>
                  <a:schemeClr val="bg2"/>
                </a:solidFill>
              </a:rPr>
              <a:t>Numpy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454624"/>
          </a:xfrm>
        </p:spPr>
        <p:txBody>
          <a:bodyPr/>
          <a:lstStyle/>
          <a:p>
            <a:r>
              <a:rPr lang="ru-RU" sz="2800" dirty="0" err="1"/>
              <a:t>NumPy</a:t>
            </a:r>
            <a:r>
              <a:rPr lang="ru-RU" sz="2800" dirty="0"/>
              <a:t> предназначен для выполнения научных вычислений </a:t>
            </a:r>
            <a:r>
              <a:rPr lang="ru-RU" sz="2800" dirty="0" smtClean="0"/>
              <a:t>и решения инженерных задач. </a:t>
            </a:r>
            <a:r>
              <a:rPr lang="ru-RU" sz="2800" dirty="0"/>
              <a:t>Ф</a:t>
            </a:r>
            <a:r>
              <a:rPr lang="ru-RU" sz="2800" dirty="0" smtClean="0"/>
              <a:t>ундаментальным </a:t>
            </a:r>
            <a:r>
              <a:rPr lang="ru-RU" sz="2800" dirty="0"/>
              <a:t>элементом </a:t>
            </a:r>
            <a:r>
              <a:rPr lang="en-US" sz="2800" dirty="0" smtClean="0">
                <a:solidFill>
                  <a:schemeClr val="bg2"/>
                </a:solidFill>
              </a:rPr>
              <a:t>Numpy</a:t>
            </a:r>
            <a:r>
              <a:rPr lang="ru-RU" sz="2800" dirty="0" smtClean="0">
                <a:solidFill>
                  <a:schemeClr val="bg2"/>
                </a:solidFill>
              </a:rPr>
              <a:t> </a:t>
            </a:r>
            <a:r>
              <a:rPr lang="ru-RU" sz="2800" dirty="0" smtClean="0"/>
              <a:t>является однородный многомерный массив.</a:t>
            </a:r>
          </a:p>
          <a:p>
            <a:pPr marL="0" indent="0">
              <a:buNone/>
            </a:pPr>
            <a:r>
              <a:rPr lang="ru-RU" sz="2800" dirty="0" smtClean="0"/>
              <a:t>В </a:t>
            </a:r>
            <a:r>
              <a:rPr lang="ru-RU" sz="2800" dirty="0" err="1"/>
              <a:t>NumPy</a:t>
            </a:r>
            <a:r>
              <a:rPr lang="ru-RU" sz="2800" dirty="0"/>
              <a:t> элементы массива имеют единый </a:t>
            </a:r>
            <a:r>
              <a:rPr lang="ru-RU" sz="2800" dirty="0" smtClean="0"/>
              <a:t>тип </a:t>
            </a:r>
            <a:r>
              <a:rPr lang="ru-RU" sz="2800" dirty="0"/>
              <a:t>данных. Их индексы описываются кортежем целых неотрицательных чисел. Размерность кортежа – </a:t>
            </a:r>
            <a:r>
              <a:rPr lang="ru-RU" sz="2800" dirty="0" smtClean="0"/>
              <a:t>это </a:t>
            </a:r>
            <a:r>
              <a:rPr lang="ru-RU" sz="2800" dirty="0"/>
              <a:t>размерность</a:t>
            </a:r>
            <a:r>
              <a:rPr lang="ru-RU" sz="2800" dirty="0" smtClean="0"/>
              <a:t> массива, </a:t>
            </a:r>
            <a:r>
              <a:rPr lang="ru-RU" sz="2800" dirty="0"/>
              <a:t>а каждое число в кортеже представляет свою отдельную ось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111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39597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112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7416824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0635549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113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620688"/>
            <a:ext cx="7128298" cy="9653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0000"/>
                </a:solidFill>
                <a:latin typeface="Yandex Sans Display Light"/>
                <a:ea typeface="Calibri" panose="020F0502020204030204" pitchFamily="34" charset="0"/>
                <a:cs typeface="Times New Roman" panose="02020603050405020304" pitchFamily="18" charset="0"/>
              </a:rPr>
              <a:t>Базовый способ создания массива реализуется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0000"/>
                </a:solidFill>
                <a:latin typeface="Yandex Sans Display Light"/>
                <a:ea typeface="Calibri" panose="020F0502020204030204" pitchFamily="34" charset="0"/>
                <a:cs typeface="Times New Roman" panose="02020603050405020304" pitchFamily="18" charset="0"/>
              </a:rPr>
              <a:t>через </a:t>
            </a:r>
            <a:r>
              <a:rPr lang="ru-RU" sz="2400" dirty="0">
                <a:solidFill>
                  <a:srgbClr val="000000"/>
                </a:solidFill>
                <a:latin typeface="Yandex Sans Display Light"/>
                <a:ea typeface="Calibri" panose="020F0502020204030204" pitchFamily="34" charset="0"/>
                <a:cs typeface="Times New Roman" panose="02020603050405020304" pitchFamily="18" charset="0"/>
              </a:rPr>
              <a:t>функцию: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70580" y="1617933"/>
            <a:ext cx="77618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from </a:t>
            </a:r>
            <a:r>
              <a:rPr lang="en-US" sz="2400" b="1" dirty="0" err="1"/>
              <a:t>numpy</a:t>
            </a:r>
            <a:r>
              <a:rPr lang="en-US" sz="2400" b="1" dirty="0"/>
              <a:t> import *</a:t>
            </a:r>
          </a:p>
          <a:p>
            <a:r>
              <a:rPr lang="en-US" sz="2400" b="1" dirty="0"/>
              <a:t>a=array</a:t>
            </a:r>
            <a:r>
              <a:rPr lang="en-US" sz="2400" b="1" dirty="0" smtClean="0"/>
              <a:t>([[2,1</a:t>
            </a:r>
            <a:r>
              <a:rPr lang="en-US" sz="2400" b="1" dirty="0"/>
              <a:t>],[5,4]])</a:t>
            </a:r>
          </a:p>
          <a:p>
            <a:r>
              <a:rPr lang="en-US" sz="2400" b="1" dirty="0"/>
              <a:t>print(a</a:t>
            </a:r>
            <a:r>
              <a:rPr lang="en-US" sz="2400" b="1" dirty="0" smtClean="0"/>
              <a:t>)</a:t>
            </a:r>
            <a:r>
              <a:rPr lang="ru-RU" sz="2400" b="1" dirty="0" smtClean="0"/>
              <a:t> </a:t>
            </a:r>
          </a:p>
          <a:p>
            <a:r>
              <a:rPr lang="ru-RU" sz="2400" dirty="0" smtClean="0"/>
              <a:t>Или:</a:t>
            </a:r>
          </a:p>
          <a:p>
            <a:r>
              <a:rPr lang="en-US" sz="2400" b="1" dirty="0"/>
              <a:t>i</a:t>
            </a:r>
            <a:r>
              <a:rPr lang="en-US" sz="2400" b="1" dirty="0" smtClean="0"/>
              <a:t>mport </a:t>
            </a:r>
            <a:r>
              <a:rPr lang="en-US" sz="2400" b="1" dirty="0" err="1" smtClean="0"/>
              <a:t>numpy</a:t>
            </a:r>
            <a:r>
              <a:rPr lang="en-US" sz="2400" b="1" dirty="0" smtClean="0"/>
              <a:t> as np</a:t>
            </a:r>
          </a:p>
          <a:p>
            <a:r>
              <a:rPr lang="en-US" sz="2400" b="1" dirty="0" smtClean="0"/>
              <a:t>A=</a:t>
            </a:r>
            <a:r>
              <a:rPr lang="en-US" sz="2400" b="1" dirty="0" err="1" smtClean="0"/>
              <a:t>np.array</a:t>
            </a:r>
            <a:r>
              <a:rPr lang="en-US" sz="2400" b="1" dirty="0"/>
              <a:t>([[2,1],[5,4]])</a:t>
            </a:r>
          </a:p>
          <a:p>
            <a:r>
              <a:rPr lang="en-US" sz="2400" b="1" dirty="0" smtClean="0"/>
              <a:t>print(A)</a:t>
            </a:r>
          </a:p>
          <a:p>
            <a:r>
              <a:rPr lang="ru-RU" sz="2400" dirty="0" smtClean="0"/>
              <a:t>Результатом в любом случае будет:</a:t>
            </a:r>
          </a:p>
          <a:p>
            <a:r>
              <a:rPr lang="ru-RU" sz="2400" b="1" dirty="0">
                <a:solidFill>
                  <a:schemeClr val="bg2"/>
                </a:solidFill>
              </a:rPr>
              <a:t>[[2 1]</a:t>
            </a:r>
          </a:p>
          <a:p>
            <a:r>
              <a:rPr lang="ru-RU" sz="2400" b="1" dirty="0">
                <a:solidFill>
                  <a:schemeClr val="bg2"/>
                </a:solidFill>
              </a:rPr>
              <a:t> [5 4]]</a:t>
            </a:r>
          </a:p>
        </p:txBody>
      </p:sp>
    </p:spTree>
    <p:extLst>
      <p:ext uri="{BB962C8B-B14F-4D97-AF65-F5344CB8AC3E}">
        <p14:creationId xmlns:p14="http://schemas.microsoft.com/office/powerpoint/2010/main" val="1730854926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114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548680"/>
            <a:ext cx="81472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Yandex Sans Display Light"/>
                <a:ea typeface="Times New Roman" panose="02020603050405020304" pitchFamily="18" charset="0"/>
                <a:cs typeface="Times New Roman" panose="02020603050405020304" pitchFamily="18" charset="0"/>
              </a:rPr>
              <a:t>Как можно обращаться к </a:t>
            </a:r>
            <a:r>
              <a:rPr lang="ru-RU" sz="2400" dirty="0" smtClean="0">
                <a:solidFill>
                  <a:srgbClr val="000000"/>
                </a:solidFill>
                <a:latin typeface="Yandex Sans Display Light"/>
                <a:ea typeface="Times New Roman" panose="02020603050405020304" pitchFamily="18" charset="0"/>
                <a:cs typeface="Times New Roman" panose="02020603050405020304" pitchFamily="18" charset="0"/>
              </a:rPr>
              <a:t>элементам двумерного массива?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Yandex Sans Display Light"/>
                <a:cs typeface="Times New Roman" panose="02020603050405020304" pitchFamily="18" charset="0"/>
              </a:rPr>
              <a:t>В общем случае:</a:t>
            </a:r>
          </a:p>
          <a:p>
            <a:r>
              <a:rPr lang="ru-RU" sz="2400" b="1" dirty="0">
                <a:solidFill>
                  <a:schemeClr val="bg2"/>
                </a:solidFill>
              </a:rPr>
              <a:t>&lt;имя массива&gt;[&lt;кортеж индексов</a:t>
            </a:r>
            <a:r>
              <a:rPr lang="ru-RU" sz="2400" b="1" dirty="0" smtClean="0">
                <a:solidFill>
                  <a:schemeClr val="bg2"/>
                </a:solidFill>
              </a:rPr>
              <a:t>&gt;]</a:t>
            </a:r>
          </a:p>
          <a:p>
            <a:r>
              <a:rPr lang="ru-RU" sz="2400" dirty="0" smtClean="0"/>
              <a:t>Например</a:t>
            </a:r>
            <a:r>
              <a:rPr lang="ru-RU" sz="2400" dirty="0" smtClean="0">
                <a:solidFill>
                  <a:schemeClr val="bg2"/>
                </a:solidFill>
              </a:rPr>
              <a:t>:</a:t>
            </a:r>
            <a:r>
              <a:rPr lang="en-US" sz="2400" dirty="0" smtClean="0">
                <a:solidFill>
                  <a:schemeClr val="bg2"/>
                </a:solidFill>
              </a:rPr>
              <a:t>a[1,1]</a:t>
            </a:r>
            <a:endParaRPr lang="ru-RU" sz="2400" dirty="0" smtClean="0">
              <a:solidFill>
                <a:schemeClr val="bg2"/>
              </a:solidFill>
            </a:endParaRPr>
          </a:p>
          <a:p>
            <a:r>
              <a:rPr lang="ru-RU" sz="2400" dirty="0" smtClean="0"/>
              <a:t>В нашем случае это </a:t>
            </a:r>
            <a:r>
              <a:rPr lang="ru-RU" sz="2400" dirty="0" smtClean="0">
                <a:solidFill>
                  <a:schemeClr val="bg2"/>
                </a:solidFill>
              </a:rPr>
              <a:t>4</a:t>
            </a:r>
          </a:p>
          <a:p>
            <a:r>
              <a:rPr lang="ru-RU" sz="2400" dirty="0" smtClean="0"/>
              <a:t>Как определить тип элементов массива?</a:t>
            </a:r>
          </a:p>
          <a:p>
            <a:r>
              <a:rPr lang="en-US" sz="2400" b="1" dirty="0"/>
              <a:t>print(</a:t>
            </a:r>
            <a:r>
              <a:rPr lang="en-US" sz="2400" b="1" dirty="0" err="1"/>
              <a:t>a.dtype</a:t>
            </a:r>
            <a:r>
              <a:rPr lang="en-US" sz="2400" b="1" dirty="0" smtClean="0"/>
              <a:t>)</a:t>
            </a:r>
            <a:endParaRPr lang="ru-RU" sz="2400" b="1" dirty="0" smtClean="0"/>
          </a:p>
          <a:p>
            <a:r>
              <a:rPr lang="ru-RU" sz="2400" dirty="0" smtClean="0"/>
              <a:t>Результат:</a:t>
            </a:r>
          </a:p>
          <a:p>
            <a:r>
              <a:rPr lang="en-US" sz="2400" dirty="0" smtClean="0">
                <a:solidFill>
                  <a:schemeClr val="bg2"/>
                </a:solidFill>
              </a:rPr>
              <a:t>Int32</a:t>
            </a:r>
            <a:endParaRPr lang="ru-RU" sz="2400" dirty="0" smtClean="0">
              <a:solidFill>
                <a:schemeClr val="bg2"/>
              </a:solidFill>
            </a:endParaRPr>
          </a:p>
          <a:p>
            <a:endParaRPr lang="ru-RU" sz="2400" dirty="0">
              <a:solidFill>
                <a:schemeClr val="bg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3002" y="4275702"/>
            <a:ext cx="81337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Yandex Sans Display Light"/>
                <a:ea typeface="Times New Roman" panose="02020603050405020304" pitchFamily="18" charset="0"/>
                <a:cs typeface="Times New Roman" panose="02020603050405020304" pitchFamily="18" charset="0"/>
              </a:rPr>
              <a:t>Предположим, нам </a:t>
            </a:r>
            <a:r>
              <a:rPr lang="ru-RU" sz="2400" dirty="0" smtClean="0">
                <a:solidFill>
                  <a:srgbClr val="000000"/>
                </a:solidFill>
                <a:latin typeface="Yandex Sans Display Light"/>
                <a:ea typeface="Times New Roman" panose="02020603050405020304" pitchFamily="18" charset="0"/>
                <a:cs typeface="Times New Roman" panose="02020603050405020304" pitchFamily="18" charset="0"/>
              </a:rPr>
              <a:t>нужно представить </a:t>
            </a:r>
            <a:r>
              <a:rPr lang="ru-RU" sz="2400" dirty="0">
                <a:solidFill>
                  <a:srgbClr val="000000"/>
                </a:solidFill>
                <a:latin typeface="Yandex Sans Display Light"/>
                <a:ea typeface="Times New Roman" panose="02020603050405020304" pitchFamily="18" charset="0"/>
                <a:cs typeface="Times New Roman" panose="02020603050405020304" pitchFamily="18" charset="0"/>
              </a:rPr>
              <a:t>одномерный массив </a:t>
            </a:r>
            <a:r>
              <a:rPr lang="ru-RU" sz="2400" b="1" dirty="0">
                <a:solidFill>
                  <a:srgbClr val="000000"/>
                </a:solidFill>
                <a:latin typeface="Yandex Sans Display Light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ru-RU" sz="2400" dirty="0">
                <a:solidFill>
                  <a:srgbClr val="000000"/>
                </a:solidFill>
                <a:latin typeface="Yandex Sans Display Light"/>
                <a:ea typeface="Times New Roman" panose="02020603050405020304" pitchFamily="18" charset="0"/>
                <a:cs typeface="Times New Roman" panose="02020603050405020304" pitchFamily="18" charset="0"/>
              </a:rPr>
              <a:t>в виде матрицы 3х3. М</a:t>
            </a:r>
            <a:r>
              <a:rPr lang="ru-RU" sz="2400" dirty="0" smtClean="0">
                <a:solidFill>
                  <a:srgbClr val="000000"/>
                </a:solidFill>
                <a:latin typeface="Yandex Sans Display Light"/>
                <a:ea typeface="Times New Roman" panose="02020603050405020304" pitchFamily="18" charset="0"/>
                <a:cs typeface="Times New Roman" panose="02020603050405020304" pitchFamily="18" charset="0"/>
              </a:rPr>
              <a:t>еняем </a:t>
            </a:r>
            <a:r>
              <a:rPr lang="ru-RU" sz="2400" dirty="0">
                <a:solidFill>
                  <a:srgbClr val="000000"/>
                </a:solidFill>
                <a:latin typeface="Yandex Sans Display Light"/>
                <a:ea typeface="Times New Roman" panose="02020603050405020304" pitchFamily="18" charset="0"/>
                <a:cs typeface="Times New Roman" panose="02020603050405020304" pitchFamily="18" charset="0"/>
              </a:rPr>
              <a:t>его размерность: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9379171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115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76672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/>
              <a:t>from </a:t>
            </a:r>
            <a:r>
              <a:rPr lang="en-US" sz="2400" dirty="0" err="1"/>
              <a:t>numpy</a:t>
            </a:r>
            <a:r>
              <a:rPr lang="en-US" sz="2400" dirty="0"/>
              <a:t> import *</a:t>
            </a:r>
          </a:p>
          <a:p>
            <a:r>
              <a:rPr lang="en-US" sz="2400" dirty="0"/>
              <a:t>a=array([1,2,3,4,5,6,7,8,9])</a:t>
            </a:r>
          </a:p>
          <a:p>
            <a:r>
              <a:rPr lang="en-US" sz="2400" b="1" dirty="0"/>
              <a:t>a=</a:t>
            </a:r>
            <a:r>
              <a:rPr lang="en-US" sz="2400" b="1" dirty="0" err="1"/>
              <a:t>a.reshape</a:t>
            </a:r>
            <a:r>
              <a:rPr lang="en-US" sz="2400" b="1" dirty="0"/>
              <a:t>(3,3)</a:t>
            </a:r>
          </a:p>
          <a:p>
            <a:r>
              <a:rPr lang="en-US" sz="2400" dirty="0"/>
              <a:t>print(a</a:t>
            </a:r>
            <a:r>
              <a:rPr lang="en-US" sz="2400" dirty="0" smtClean="0"/>
              <a:t>)</a:t>
            </a:r>
            <a:endParaRPr lang="ru-RU" sz="2400" dirty="0" smtClean="0"/>
          </a:p>
          <a:p>
            <a:r>
              <a:rPr lang="ru-RU" sz="2400" dirty="0" smtClean="0">
                <a:solidFill>
                  <a:schemeClr val="bg2"/>
                </a:solidFill>
              </a:rPr>
              <a:t>Результат:</a:t>
            </a:r>
            <a:endParaRPr lang="ru-RU" sz="2400" dirty="0">
              <a:solidFill>
                <a:schemeClr val="bg2"/>
              </a:solidFill>
            </a:endParaRPr>
          </a:p>
          <a:p>
            <a:r>
              <a:rPr lang="ru-RU" sz="2400" dirty="0"/>
              <a:t>[[1 2 3]</a:t>
            </a:r>
          </a:p>
          <a:p>
            <a:r>
              <a:rPr lang="ru-RU" sz="2400" dirty="0"/>
              <a:t> [4 5 6]</a:t>
            </a:r>
          </a:p>
          <a:p>
            <a:r>
              <a:rPr lang="ru-RU" sz="2400" dirty="0"/>
              <a:t> [7 8 9]]</a:t>
            </a:r>
          </a:p>
        </p:txBody>
      </p:sp>
    </p:spTree>
    <p:extLst>
      <p:ext uri="{BB962C8B-B14F-4D97-AF65-F5344CB8AC3E}">
        <p14:creationId xmlns:p14="http://schemas.microsoft.com/office/powerpoint/2010/main" val="2703815260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116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0039"/>
            <a:ext cx="5760640" cy="6452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0759706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39552"/>
          </a:xfrm>
        </p:spPr>
        <p:txBody>
          <a:bodyPr/>
          <a:lstStyle/>
          <a:p>
            <a:r>
              <a:rPr lang="ru-RU" sz="2400" dirty="0" smtClean="0">
                <a:solidFill>
                  <a:schemeClr val="bg2"/>
                </a:solidFill>
              </a:rPr>
              <a:t>Некоторые стандартные операции с матрицами:</a:t>
            </a:r>
            <a:endParaRPr lang="ru-RU" sz="2400" dirty="0">
              <a:solidFill>
                <a:schemeClr val="bg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7504" y="1196752"/>
            <a:ext cx="8229600" cy="38862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Обратная матрица:</a:t>
            </a:r>
          </a:p>
          <a:p>
            <a:pPr marL="0" indent="0">
              <a:buNone/>
            </a:pPr>
            <a:r>
              <a:rPr lang="en-US" sz="2400" dirty="0"/>
              <a:t>from </a:t>
            </a:r>
            <a:r>
              <a:rPr lang="en-US" sz="2400" dirty="0" err="1"/>
              <a:t>numpy</a:t>
            </a:r>
            <a:r>
              <a:rPr lang="en-US" sz="2400" dirty="0"/>
              <a:t> import *</a:t>
            </a:r>
          </a:p>
          <a:p>
            <a:pPr marL="0" indent="0">
              <a:buNone/>
            </a:pPr>
            <a:r>
              <a:rPr lang="en-US" sz="2400" dirty="0"/>
              <a:t>a=array([[2,1],[5,4]])</a:t>
            </a:r>
            <a:endParaRPr lang="ru-RU" sz="2400" dirty="0" smtClean="0"/>
          </a:p>
          <a:p>
            <a:pPr marL="0" indent="0">
              <a:buNone/>
            </a:pPr>
            <a:r>
              <a:rPr lang="en-US" sz="2400" b="1" dirty="0" smtClean="0"/>
              <a:t>A1=</a:t>
            </a:r>
            <a:r>
              <a:rPr lang="en-US" sz="2400" b="1" dirty="0" err="1" smtClean="0"/>
              <a:t>linalg.inv</a:t>
            </a:r>
            <a:r>
              <a:rPr lang="en-US" sz="2400" b="1" dirty="0" smtClean="0"/>
              <a:t>(a)</a:t>
            </a:r>
          </a:p>
          <a:p>
            <a:pPr marL="0" indent="0">
              <a:buNone/>
            </a:pPr>
            <a:r>
              <a:rPr lang="en-US" sz="2400" dirty="0"/>
              <a:t>p</a:t>
            </a:r>
            <a:r>
              <a:rPr lang="en-US" sz="2400" dirty="0" smtClean="0"/>
              <a:t>rint(A1)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[[ 1.33333333 -0.33333333]</a:t>
            </a:r>
          </a:p>
          <a:p>
            <a:pPr marL="0" indent="0">
              <a:buNone/>
            </a:pPr>
            <a:r>
              <a:rPr lang="ru-RU" sz="2400" dirty="0"/>
              <a:t> [-1.66666667  0.66666667</a:t>
            </a:r>
            <a:r>
              <a:rPr lang="ru-RU" sz="2400" dirty="0" smtClean="0"/>
              <a:t>]]</a:t>
            </a:r>
            <a:endParaRPr lang="en-US" sz="2400" dirty="0"/>
          </a:p>
          <a:p>
            <a:pPr marL="0" indent="0">
              <a:buNone/>
            </a:pPr>
            <a:r>
              <a:rPr lang="ru-RU" sz="2400" dirty="0" smtClean="0"/>
              <a:t>Произведение матриц:</a:t>
            </a:r>
          </a:p>
          <a:p>
            <a:pPr marL="0" indent="0">
              <a:buNone/>
            </a:pPr>
            <a:r>
              <a:rPr lang="ru-RU" sz="2400" dirty="0"/>
              <a:t>a = </a:t>
            </a:r>
            <a:r>
              <a:rPr lang="ru-RU" sz="2400" dirty="0" err="1"/>
              <a:t>np.array</a:t>
            </a:r>
            <a:r>
              <a:rPr lang="ru-RU" sz="2400" dirty="0"/>
              <a:t>([[1,2], [3,4</a:t>
            </a:r>
            <a:r>
              <a:rPr lang="ru-RU" sz="2400" dirty="0" smtClean="0"/>
              <a:t>]])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C0D0E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b = </a:t>
            </a:r>
            <a:r>
              <a:rPr lang="en-US" sz="2400" dirty="0" err="1">
                <a:solidFill>
                  <a:srgbClr val="0C0D0E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np.array</a:t>
            </a:r>
            <a:r>
              <a:rPr lang="en-US" sz="2400" dirty="0">
                <a:solidFill>
                  <a:srgbClr val="0C0D0E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([[2,3], [4,5]]) </a:t>
            </a:r>
            <a:endParaRPr lang="ru-RU" sz="2400" dirty="0" smtClean="0">
              <a:solidFill>
                <a:srgbClr val="0C0D0E"/>
              </a:solidFill>
              <a:latin typeface="inherit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0C0D0E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с</a:t>
            </a:r>
            <a:r>
              <a:rPr lang="ru-RU" sz="2400" dirty="0" smtClean="0">
                <a:solidFill>
                  <a:srgbClr val="0C0D0E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en-US" sz="2400" dirty="0" smtClean="0">
                <a:solidFill>
                  <a:srgbClr val="0C0D0E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np.dot(a</a:t>
            </a:r>
            <a:r>
              <a:rPr lang="en-US" sz="2400" dirty="0">
                <a:solidFill>
                  <a:srgbClr val="0C0D0E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, b)</a:t>
            </a:r>
            <a:endParaRPr lang="ru-RU" sz="2400" dirty="0" smtClean="0">
              <a:solidFill>
                <a:srgbClr val="0C0D0E"/>
              </a:solidFill>
              <a:latin typeface="inherit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2400" dirty="0" smtClean="0">
              <a:solidFill>
                <a:srgbClr val="0C0D0E"/>
              </a:solidFill>
              <a:latin typeface="inherit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117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595456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118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48680"/>
            <a:ext cx="69127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ea typeface="Calibri" panose="020F0502020204030204" pitchFamily="34" charset="0"/>
              </a:rPr>
              <a:t>Решим систему линейных </a:t>
            </a:r>
            <a:r>
              <a:rPr lang="ru-RU" sz="2400" dirty="0" smtClean="0">
                <a:ea typeface="Calibri" panose="020F0502020204030204" pitchFamily="34" charset="0"/>
              </a:rPr>
              <a:t>уравнений:</a:t>
            </a:r>
            <a:endParaRPr lang="ru-RU" sz="2400" dirty="0">
              <a:ea typeface="Calibri" panose="020F0502020204030204" pitchFamily="34" charset="0"/>
            </a:endParaRPr>
          </a:p>
          <a:p>
            <a:endParaRPr lang="ru-RU" sz="2000" b="1" dirty="0" smtClean="0"/>
          </a:p>
          <a:p>
            <a:r>
              <a:rPr lang="en-US" sz="2000" b="1" dirty="0" smtClean="0"/>
              <a:t>  </a:t>
            </a:r>
            <a:r>
              <a:rPr lang="ru-RU" sz="2000" b="1" dirty="0" smtClean="0"/>
              <a:t>   </a:t>
            </a:r>
            <a:r>
              <a:rPr lang="en-US" sz="2000" b="1" dirty="0" smtClean="0"/>
              <a:t>x </a:t>
            </a:r>
            <a:r>
              <a:rPr lang="en-US" sz="2000" b="1" dirty="0"/>
              <a:t>+ 4*y ==  2</a:t>
            </a:r>
            <a:r>
              <a:rPr lang="ru-RU" sz="2000" b="1" dirty="0"/>
              <a:t>                         (1)</a:t>
            </a:r>
            <a:endParaRPr lang="en-US" sz="2000" b="1" dirty="0"/>
          </a:p>
          <a:p>
            <a:r>
              <a:rPr lang="en-US" sz="2000" b="1" dirty="0"/>
              <a:t>-2*x +     y ==14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060848"/>
            <a:ext cx="7836504" cy="18002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1520" y="3803555"/>
            <a:ext cx="12196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Решение:</a:t>
            </a:r>
          </a:p>
          <a:p>
            <a:r>
              <a:rPr lang="ru-RU" dirty="0" smtClean="0"/>
              <a:t>[-</a:t>
            </a:r>
            <a:r>
              <a:rPr lang="ru-RU" dirty="0"/>
              <a:t>6.  2.]</a:t>
            </a:r>
          </a:p>
        </p:txBody>
      </p:sp>
    </p:spTree>
    <p:extLst>
      <p:ext uri="{BB962C8B-B14F-4D97-AF65-F5344CB8AC3E}">
        <p14:creationId xmlns:p14="http://schemas.microsoft.com/office/powerpoint/2010/main" val="1610818669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119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620688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Функции </a:t>
            </a:r>
            <a:r>
              <a:rPr lang="en-US" sz="2400" b="1" dirty="0" smtClean="0"/>
              <a:t>argmin</a:t>
            </a:r>
            <a:r>
              <a:rPr lang="ru-RU" sz="2400" b="1" dirty="0" smtClean="0"/>
              <a:t>() и </a:t>
            </a:r>
            <a:r>
              <a:rPr lang="en-US" sz="2400" b="1" dirty="0" err="1" smtClean="0"/>
              <a:t>argmax</a:t>
            </a:r>
            <a:r>
              <a:rPr lang="ru-RU" sz="2400" b="1" dirty="0" smtClean="0"/>
              <a:t>() </a:t>
            </a:r>
            <a:r>
              <a:rPr lang="ru-RU" sz="2400" dirty="0" smtClean="0"/>
              <a:t>позволяет найти индексы минимальных и максимальных элементов каждого столбца либо строки матрицы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821017"/>
            <a:ext cx="6942857" cy="40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9226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12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76672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Операнды – это переменные </a:t>
            </a:r>
            <a:r>
              <a:rPr lang="ru-RU" sz="2400" dirty="0" err="1"/>
              <a:t>length</a:t>
            </a:r>
            <a:r>
              <a:rPr lang="ru-RU" sz="2400" dirty="0"/>
              <a:t>, </a:t>
            </a:r>
            <a:r>
              <a:rPr lang="ru-RU" sz="2400" dirty="0" err="1"/>
              <a:t>breadth</a:t>
            </a:r>
            <a:r>
              <a:rPr lang="ru-RU" sz="2400" dirty="0"/>
              <a:t> и </a:t>
            </a:r>
            <a:r>
              <a:rPr lang="ru-RU" sz="2400" dirty="0" err="1"/>
              <a:t>area</a:t>
            </a:r>
            <a:r>
              <a:rPr lang="ru-RU" sz="2400" dirty="0"/>
              <a:t>, а также их значения (2 и 5</a:t>
            </a:r>
            <a:r>
              <a:rPr lang="ru-RU" sz="2400" dirty="0" smtClean="0"/>
              <a:t>).</a:t>
            </a:r>
            <a:endParaRPr lang="en-US" sz="2400" dirty="0"/>
          </a:p>
          <a:p>
            <a:r>
              <a:rPr lang="ru-RU" sz="2400" dirty="0"/>
              <a:t>•	Конец строки является концом инструкции (точка с запятой не требуется).</a:t>
            </a:r>
          </a:p>
          <a:p>
            <a:r>
              <a:rPr lang="ru-RU" sz="2400" dirty="0"/>
              <a:t>•	Вложенные инструкции объединяются в блоки по </a:t>
            </a:r>
            <a:r>
              <a:rPr lang="ru-RU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величине отступов</a:t>
            </a:r>
            <a:r>
              <a:rPr lang="ru-RU" sz="2400" u="sng" dirty="0"/>
              <a:t>.</a:t>
            </a:r>
            <a:r>
              <a:rPr lang="ru-RU" sz="2400" dirty="0"/>
              <a:t> </a:t>
            </a:r>
            <a:endParaRPr lang="en-US" sz="2400" dirty="0" smtClean="0"/>
          </a:p>
          <a:p>
            <a:r>
              <a:rPr lang="en-US" sz="2400" dirty="0"/>
              <a:t>	</a:t>
            </a:r>
            <a:r>
              <a:rPr lang="ru-RU" sz="2400" dirty="0" smtClean="0"/>
              <a:t>Отступ </a:t>
            </a:r>
            <a:r>
              <a:rPr lang="ru-RU" sz="2400" dirty="0"/>
              <a:t>может быть любым, главное, чтобы в пределах одного вложенного блока отступ был одинаков</a:t>
            </a:r>
            <a:r>
              <a:rPr lang="ru-RU" sz="2400" dirty="0" smtClean="0"/>
              <a:t>. </a:t>
            </a:r>
            <a:r>
              <a:rPr lang="ru-RU" sz="2400" dirty="0"/>
              <a:t>Используйте 4 пробела или знак табуляции.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9517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120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20688"/>
            <a:ext cx="4536504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836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13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635471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Пример функции</a:t>
            </a:r>
          </a:p>
          <a:p>
            <a:r>
              <a:rPr lang="ru-RU" sz="2400" dirty="0"/>
              <a:t>так будет документироваться модуль вычисления факториала числа:</a:t>
            </a:r>
          </a:p>
          <a:p>
            <a:endParaRPr lang="ru-RU" sz="2400" dirty="0"/>
          </a:p>
          <a:p>
            <a:r>
              <a:rPr lang="en-US" sz="2400" dirty="0" err="1" smtClean="0"/>
              <a:t>def</a:t>
            </a:r>
            <a:r>
              <a:rPr lang="en-US" sz="2400" dirty="0" smtClean="0"/>
              <a:t> </a:t>
            </a:r>
            <a:r>
              <a:rPr lang="en-US" sz="2400" dirty="0"/>
              <a:t>factorial(n):</a:t>
            </a:r>
          </a:p>
          <a:p>
            <a:endParaRPr lang="en-US" sz="2400" dirty="0"/>
          </a:p>
          <a:p>
            <a:r>
              <a:rPr lang="en-US" sz="2400" dirty="0"/>
              <a:t>   """ </a:t>
            </a:r>
            <a:r>
              <a:rPr lang="ru-RU" sz="2400" dirty="0"/>
              <a:t>Вычисляет факториал числа </a:t>
            </a:r>
            <a:r>
              <a:rPr lang="en-US" sz="2400" dirty="0"/>
              <a:t>n """</a:t>
            </a:r>
          </a:p>
          <a:p>
            <a:r>
              <a:rPr lang="en-US" sz="2400" dirty="0" smtClean="0"/>
              <a:t>  </a:t>
            </a:r>
            <a:r>
              <a:rPr lang="en-US" sz="2400" dirty="0"/>
              <a:t>if n &lt; 2:</a:t>
            </a:r>
          </a:p>
          <a:p>
            <a:r>
              <a:rPr lang="en-US" sz="2400" dirty="0" smtClean="0"/>
              <a:t>      </a:t>
            </a:r>
            <a:r>
              <a:rPr lang="en-US" sz="2400" dirty="0"/>
              <a:t>return 1</a:t>
            </a:r>
          </a:p>
          <a:p>
            <a:r>
              <a:rPr lang="en-US" sz="2400" dirty="0" smtClean="0"/>
              <a:t>  </a:t>
            </a:r>
            <a:r>
              <a:rPr lang="en-US" sz="2400" dirty="0"/>
              <a:t>return n * factorial(n — 1)</a:t>
            </a:r>
          </a:p>
          <a:p>
            <a:r>
              <a:rPr lang="en-US" sz="2400" dirty="0"/>
              <a:t>  n = </a:t>
            </a:r>
            <a:r>
              <a:rPr lang="en-US" sz="2400" dirty="0" err="1"/>
              <a:t>int</a:t>
            </a:r>
            <a:r>
              <a:rPr lang="en-US" sz="2400" dirty="0"/>
              <a:t>(input())</a:t>
            </a:r>
          </a:p>
          <a:p>
            <a:r>
              <a:rPr lang="en-US" sz="2400" dirty="0"/>
              <a:t>  print(factorial(n</a:t>
            </a:r>
            <a:r>
              <a:rPr lang="en-US" sz="2400" dirty="0" smtClean="0"/>
              <a:t>))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8160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14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692696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	</a:t>
            </a:r>
            <a:r>
              <a:rPr lang="ru-RU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Переменная</a:t>
            </a:r>
            <a:r>
              <a:rPr lang="ru-RU" sz="2400" dirty="0" smtClean="0"/>
              <a:t> </a:t>
            </a:r>
            <a:r>
              <a:rPr lang="ru-RU" sz="2400" dirty="0"/>
              <a:t>— это то, что позволяет сохранить результат выполнения </a:t>
            </a:r>
            <a:r>
              <a:rPr lang="ru-RU" sz="2400" dirty="0" smtClean="0"/>
              <a:t>выражения, </a:t>
            </a:r>
            <a:r>
              <a:rPr lang="ru-RU" sz="2400" dirty="0"/>
              <a:t>чтобы использовать его в дальнейшем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r>
              <a:rPr lang="en-US" sz="2400" dirty="0"/>
              <a:t>	</a:t>
            </a:r>
            <a:r>
              <a:rPr lang="ru-RU" sz="2400" dirty="0" smtClean="0"/>
              <a:t> </a:t>
            </a:r>
            <a:r>
              <a:rPr lang="ru-RU" sz="2400" dirty="0"/>
              <a:t>Для того, чтобы объявить переменную, используют следующий код:</a:t>
            </a:r>
          </a:p>
          <a:p>
            <a:r>
              <a:rPr lang="en-US" sz="2400" b="1" dirty="0"/>
              <a:t>a</a:t>
            </a:r>
            <a:r>
              <a:rPr lang="ru-RU" sz="2400" b="1" dirty="0" smtClean="0"/>
              <a:t> </a:t>
            </a:r>
            <a:r>
              <a:rPr lang="ru-RU" sz="2400" b="1" dirty="0"/>
              <a:t>= 1</a:t>
            </a:r>
            <a:r>
              <a:rPr lang="ru-RU" sz="2400" dirty="0"/>
              <a:t>	</a:t>
            </a:r>
            <a:r>
              <a:rPr lang="ru-RU" sz="2400" dirty="0">
                <a:solidFill>
                  <a:schemeClr val="bg2"/>
                </a:solidFill>
              </a:rPr>
              <a:t>#</a:t>
            </a:r>
            <a:r>
              <a:rPr lang="ru-RU" sz="2400" dirty="0"/>
              <a:t> присвоили переменной </a:t>
            </a:r>
            <a:r>
              <a:rPr lang="en-US" sz="2400" dirty="0" smtClean="0"/>
              <a:t>a </a:t>
            </a:r>
            <a:r>
              <a:rPr lang="ru-RU" sz="2400" dirty="0" smtClean="0"/>
              <a:t>значение </a:t>
            </a:r>
            <a:r>
              <a:rPr lang="ru-RU" sz="2400" dirty="0"/>
              <a:t>1, </a:t>
            </a:r>
            <a:endParaRPr lang="en-US" sz="2400" dirty="0" smtClean="0"/>
          </a:p>
          <a:p>
            <a:r>
              <a:rPr lang="en-US" sz="2400" dirty="0"/>
              <a:t>	</a:t>
            </a:r>
            <a:r>
              <a:rPr lang="en-US" sz="2400" dirty="0" smtClean="0"/>
              <a:t>	</a:t>
            </a:r>
            <a:r>
              <a:rPr lang="ru-RU" sz="2400" dirty="0" smtClean="0">
                <a:solidFill>
                  <a:schemeClr val="bg2"/>
                </a:solidFill>
              </a:rPr>
              <a:t>#</a:t>
            </a:r>
            <a:r>
              <a:rPr lang="ru-RU" sz="2400" dirty="0" smtClean="0"/>
              <a:t> </a:t>
            </a:r>
            <a:r>
              <a:rPr lang="ru-RU" sz="2400" dirty="0"/>
              <a:t>знак = является оператором присваивания</a:t>
            </a:r>
          </a:p>
          <a:p>
            <a:endParaRPr lang="ru-RU" sz="2400" dirty="0"/>
          </a:p>
          <a:p>
            <a:r>
              <a:rPr lang="ru-RU" sz="2400" dirty="0" smtClean="0"/>
              <a:t>	В </a:t>
            </a:r>
            <a:r>
              <a:rPr lang="ru-RU" sz="2400" dirty="0"/>
              <a:t>Python имена переменных могут содержать </a:t>
            </a:r>
            <a:r>
              <a:rPr lang="ru-RU" sz="2400" b="1" dirty="0" smtClean="0"/>
              <a:t>латинские буквы</a:t>
            </a:r>
            <a:r>
              <a:rPr lang="ru-RU" sz="2400" b="1" dirty="0"/>
              <a:t>, цифры и символ нижнего подчеркивания</a:t>
            </a:r>
            <a:r>
              <a:rPr lang="ru-RU" sz="2400" dirty="0"/>
              <a:t>. </a:t>
            </a:r>
            <a:endParaRPr lang="ru-RU" sz="2400" dirty="0" smtClean="0"/>
          </a:p>
          <a:p>
            <a:r>
              <a:rPr lang="ru-RU" sz="2400" dirty="0"/>
              <a:t>	</a:t>
            </a:r>
            <a:r>
              <a:rPr lang="ru-RU" sz="2400" dirty="0" smtClean="0"/>
              <a:t>При </a:t>
            </a:r>
            <a:r>
              <a:rPr lang="ru-RU" sz="2400" dirty="0"/>
              <a:t>этом начинаться переменная должна либо с буквы, либо с символа нижнего подчеркивания. Верхний и нижний регистры </a:t>
            </a:r>
            <a:r>
              <a:rPr lang="ru-RU" sz="2400" u="sng" dirty="0"/>
              <a:t>различаются.</a:t>
            </a:r>
          </a:p>
        </p:txBody>
      </p:sp>
    </p:spTree>
    <p:extLst>
      <p:ext uri="{BB962C8B-B14F-4D97-AF65-F5344CB8AC3E}">
        <p14:creationId xmlns:p14="http://schemas.microsoft.com/office/powerpoint/2010/main" val="308601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15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76672"/>
            <a:ext cx="878497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Комментарии</a:t>
            </a:r>
            <a:r>
              <a:rPr lang="ru-RU" sz="2400" dirty="0" smtClean="0"/>
              <a:t> </a:t>
            </a:r>
            <a:r>
              <a:rPr lang="ru-RU" sz="2400" dirty="0"/>
              <a:t>в Python-е пишутся с использованием специального символа </a:t>
            </a:r>
            <a:r>
              <a:rPr lang="ru-RU" sz="2400" dirty="0">
                <a:solidFill>
                  <a:schemeClr val="bg2"/>
                </a:solidFill>
              </a:rPr>
              <a:t>#</a:t>
            </a:r>
            <a:r>
              <a:rPr lang="ru-RU" sz="2400" dirty="0"/>
              <a:t>. </a:t>
            </a:r>
          </a:p>
          <a:p>
            <a:r>
              <a:rPr lang="ru-RU" sz="2400" dirty="0"/>
              <a:t>В программах также встречаются многострочные комментарии</a:t>
            </a:r>
            <a:r>
              <a:rPr lang="ru-RU" sz="2400" dirty="0" smtClean="0"/>
              <a:t>:</a:t>
            </a:r>
          </a:p>
          <a:p>
            <a:endParaRPr lang="ru-RU" sz="2400" dirty="0"/>
          </a:p>
          <a:p>
            <a:r>
              <a:rPr lang="ru-RU" sz="2400" dirty="0"/>
              <a:t>print("</a:t>
            </a:r>
            <a:r>
              <a:rPr lang="ru-RU" sz="2400" dirty="0" err="1"/>
              <a:t>Hello</a:t>
            </a:r>
            <a:r>
              <a:rPr lang="ru-RU" sz="2400" dirty="0"/>
              <a:t>") # это комментарий</a:t>
            </a:r>
          </a:p>
          <a:p>
            <a:r>
              <a:rPr lang="ru-RU" sz="2400" dirty="0"/>
              <a:t>""" А это</a:t>
            </a:r>
          </a:p>
          <a:p>
            <a:r>
              <a:rPr lang="ru-RU" sz="2400" dirty="0"/>
              <a:t>многострочный комментарий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2400" dirty="0" smtClean="0"/>
              <a:t>"""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 простейшей программы </a:t>
            </a:r>
            <a:r>
              <a:rPr lang="ru-RU" sz="2400" dirty="0"/>
              <a:t>(сумма и произведение двух </a:t>
            </a:r>
            <a:r>
              <a:rPr lang="ru-RU" sz="2400" dirty="0" smtClean="0"/>
              <a:t>целых чисел):</a:t>
            </a:r>
          </a:p>
          <a:p>
            <a:endParaRPr lang="ru-RU" sz="2400" dirty="0"/>
          </a:p>
          <a:p>
            <a:r>
              <a:rPr lang="ru-RU" sz="2400" b="1" dirty="0"/>
              <a:t>a=</a:t>
            </a:r>
            <a:r>
              <a:rPr lang="ru-RU" sz="2400" b="1" dirty="0" err="1"/>
              <a:t>int</a:t>
            </a:r>
            <a:r>
              <a:rPr lang="ru-RU" sz="2400" b="1" dirty="0"/>
              <a:t>(</a:t>
            </a:r>
            <a:r>
              <a:rPr lang="ru-RU" sz="2400" b="1" dirty="0" err="1"/>
              <a:t>input</a:t>
            </a:r>
            <a:r>
              <a:rPr lang="ru-RU" sz="2400" b="1" dirty="0"/>
              <a:t>())</a:t>
            </a:r>
          </a:p>
          <a:p>
            <a:r>
              <a:rPr lang="ru-RU" sz="2400" b="1" dirty="0"/>
              <a:t>b=</a:t>
            </a:r>
            <a:r>
              <a:rPr lang="ru-RU" sz="2400" b="1" dirty="0" err="1"/>
              <a:t>int</a:t>
            </a:r>
            <a:r>
              <a:rPr lang="ru-RU" sz="2400" b="1" dirty="0"/>
              <a:t>(</a:t>
            </a:r>
            <a:r>
              <a:rPr lang="ru-RU" sz="2400" b="1" dirty="0" err="1"/>
              <a:t>input</a:t>
            </a:r>
            <a:r>
              <a:rPr lang="ru-RU" sz="2400" b="1" dirty="0"/>
              <a:t>())</a:t>
            </a:r>
          </a:p>
          <a:p>
            <a:r>
              <a:rPr lang="ru-RU" sz="2400" b="1" dirty="0" err="1"/>
              <a:t>sum</a:t>
            </a:r>
            <a:r>
              <a:rPr lang="ru-RU" sz="2400" b="1" dirty="0"/>
              <a:t>=</a:t>
            </a:r>
            <a:r>
              <a:rPr lang="ru-RU" sz="2400" b="1" dirty="0" err="1"/>
              <a:t>a+b</a:t>
            </a:r>
            <a:endParaRPr lang="ru-RU" sz="2400" b="1" dirty="0"/>
          </a:p>
          <a:p>
            <a:r>
              <a:rPr lang="ru-RU" sz="2400" b="1" dirty="0"/>
              <a:t>p=a*b</a:t>
            </a:r>
          </a:p>
          <a:p>
            <a:r>
              <a:rPr lang="ru-RU" sz="2400" b="1" dirty="0" err="1"/>
              <a:t>р</a:t>
            </a:r>
            <a:r>
              <a:rPr lang="ru-RU" sz="2400" b="1" dirty="0" err="1" smtClean="0"/>
              <a:t>rint</a:t>
            </a:r>
            <a:r>
              <a:rPr lang="ru-RU" sz="2400" b="1" dirty="0"/>
              <a:t>(“Сумма=”, </a:t>
            </a:r>
            <a:r>
              <a:rPr lang="ru-RU" sz="2400" b="1" dirty="0" err="1"/>
              <a:t>sum</a:t>
            </a:r>
            <a:r>
              <a:rPr lang="ru-RU" sz="2400" b="1" dirty="0"/>
              <a:t>, “ произведение=”, p)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8231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39552"/>
          </a:xfrm>
        </p:spPr>
        <p:txBody>
          <a:bodyPr/>
          <a:lstStyle/>
          <a:p>
            <a:r>
              <a:rPr lang="ru-RU" sz="3600" b="1" dirty="0">
                <a:solidFill>
                  <a:schemeClr val="bg2"/>
                </a:solidFill>
              </a:rPr>
              <a:t>Базовые типы и конструкции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Базовые типы: </a:t>
            </a:r>
            <a:r>
              <a:rPr lang="ru-RU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численные типы</a:t>
            </a:r>
          </a:p>
          <a:p>
            <a:r>
              <a:rPr lang="ru-RU" sz="2400" dirty="0" smtClean="0"/>
              <a:t>Переменные </a:t>
            </a:r>
            <a:r>
              <a:rPr lang="ru-RU" sz="2400" dirty="0"/>
              <a:t>в Python-е бывают разных типов. Например, тип </a:t>
            </a:r>
            <a:r>
              <a:rPr lang="ru-RU" sz="2400" b="1" dirty="0" err="1"/>
              <a:t>int</a:t>
            </a:r>
            <a:r>
              <a:rPr lang="ru-RU" sz="2400" b="1" dirty="0"/>
              <a:t> </a:t>
            </a:r>
            <a:r>
              <a:rPr lang="ru-RU" sz="2400" dirty="0"/>
              <a:t>используется для целых чисел.</a:t>
            </a:r>
          </a:p>
          <a:p>
            <a:r>
              <a:rPr lang="ru-RU" sz="2400" dirty="0" smtClean="0"/>
              <a:t>Python </a:t>
            </a:r>
            <a:r>
              <a:rPr lang="ru-RU" sz="2400" dirty="0"/>
              <a:t>умеет работать с числами с плавающей точкой. Такие переменные имеют тип </a:t>
            </a:r>
            <a:r>
              <a:rPr lang="ru-RU" sz="2400" b="1" dirty="0" err="1"/>
              <a:t>float</a:t>
            </a:r>
            <a:r>
              <a:rPr lang="ru-RU" sz="2400" dirty="0"/>
              <a:t>, целая и дробная части отделяются точкой. </a:t>
            </a:r>
          </a:p>
          <a:p>
            <a:r>
              <a:rPr lang="ru-RU" sz="2400" dirty="0" err="1"/>
              <a:t>num</a:t>
            </a:r>
            <a:r>
              <a:rPr lang="ru-RU" sz="2400" dirty="0"/>
              <a:t> = </a:t>
            </a:r>
            <a:r>
              <a:rPr lang="ru-RU" sz="2400" dirty="0" err="1"/>
              <a:t>float</a:t>
            </a:r>
            <a:r>
              <a:rPr lang="ru-RU" sz="2400" dirty="0"/>
              <a:t>(</a:t>
            </a:r>
            <a:r>
              <a:rPr lang="ru-RU" sz="2400" dirty="0" err="1"/>
              <a:t>input</a:t>
            </a:r>
            <a:r>
              <a:rPr lang="ru-RU" sz="2400" dirty="0"/>
              <a:t>())</a:t>
            </a:r>
          </a:p>
          <a:p>
            <a:r>
              <a:rPr lang="ru-RU" sz="2400" dirty="0" err="1"/>
              <a:t>print</a:t>
            </a:r>
            <a:r>
              <a:rPr lang="ru-RU" sz="2400" dirty="0"/>
              <a:t>(</a:t>
            </a:r>
            <a:r>
              <a:rPr lang="ru-RU" sz="2400" dirty="0" err="1"/>
              <a:t>num</a:t>
            </a:r>
            <a:r>
              <a:rPr lang="ru-RU" sz="2400" dirty="0"/>
              <a:t>)</a:t>
            </a:r>
          </a:p>
          <a:p>
            <a:r>
              <a:rPr lang="ru-RU" sz="2400" dirty="0"/>
              <a:t>13.4</a:t>
            </a:r>
          </a:p>
          <a:p>
            <a:r>
              <a:rPr lang="ru-RU" sz="2400" dirty="0"/>
              <a:t>Python поддерживает </a:t>
            </a:r>
            <a:r>
              <a:rPr lang="ru-RU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экспоненциальную форму </a:t>
            </a:r>
            <a:r>
              <a:rPr lang="ru-RU" sz="2400" dirty="0"/>
              <a:t>записи действительного числа.</a:t>
            </a:r>
          </a:p>
          <a:p>
            <a:r>
              <a:rPr lang="ru-RU" sz="2400" dirty="0"/>
              <a:t># 1.5 умножить на 10 в степени 2 </a:t>
            </a:r>
          </a:p>
          <a:p>
            <a:r>
              <a:rPr lang="ru-RU" sz="2400" b="1" dirty="0" err="1"/>
              <a:t>num</a:t>
            </a:r>
            <a:r>
              <a:rPr lang="ru-RU" sz="2400" b="1" dirty="0"/>
              <a:t> = 1.5e2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16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57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17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76672"/>
            <a:ext cx="86409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print(</a:t>
            </a:r>
            <a:r>
              <a:rPr lang="en-US" dirty="0" err="1"/>
              <a:t>num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 smtClean="0"/>
              <a:t>150.0</a:t>
            </a:r>
            <a:endParaRPr lang="ru-RU" dirty="0" smtClean="0"/>
          </a:p>
          <a:p>
            <a:pPr algn="ctr"/>
            <a:r>
              <a:rPr lang="ru-RU" sz="2400" b="1" dirty="0" smtClean="0">
                <a:solidFill>
                  <a:schemeClr val="bg2"/>
                </a:solidFill>
              </a:rPr>
              <a:t>Базовые </a:t>
            </a:r>
            <a:r>
              <a:rPr lang="ru-RU" sz="2400" b="1" dirty="0">
                <a:solidFill>
                  <a:schemeClr val="bg2"/>
                </a:solidFill>
              </a:rPr>
              <a:t>типы: логический тип</a:t>
            </a:r>
          </a:p>
          <a:p>
            <a:endParaRPr lang="ru-RU" sz="2400" dirty="0"/>
          </a:p>
          <a:p>
            <a:r>
              <a:rPr lang="ru-RU" sz="2400" dirty="0"/>
              <a:t>В Python существует логический тип </a:t>
            </a:r>
            <a:r>
              <a:rPr lang="ru-RU" sz="2400" b="1" dirty="0" err="1"/>
              <a:t>bool</a:t>
            </a:r>
            <a:r>
              <a:rPr lang="ru-RU" sz="2400" dirty="0"/>
              <a:t>. </a:t>
            </a:r>
            <a:endParaRPr lang="ru-RU" sz="2400" dirty="0" smtClean="0"/>
          </a:p>
          <a:p>
            <a:r>
              <a:rPr lang="ru-RU" sz="2400" dirty="0" smtClean="0"/>
              <a:t>Переменные </a:t>
            </a:r>
            <a:r>
              <a:rPr lang="ru-RU" sz="2400" dirty="0"/>
              <a:t>этого типа могут принимать значение либо </a:t>
            </a:r>
            <a:r>
              <a:rPr lang="ru-RU" sz="2400" b="1" dirty="0" err="1"/>
              <a:t>True</a:t>
            </a:r>
            <a:r>
              <a:rPr lang="ru-RU" sz="2400" dirty="0"/>
              <a:t>, либо </a:t>
            </a:r>
            <a:r>
              <a:rPr lang="ru-RU" sz="2400" b="1" dirty="0" err="1"/>
              <a:t>False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b="1" dirty="0" err="1"/>
              <a:t>print</a:t>
            </a:r>
            <a:r>
              <a:rPr lang="ru-RU" sz="2400" b="1" dirty="0"/>
              <a:t>(3 &gt; 4)</a:t>
            </a:r>
          </a:p>
          <a:p>
            <a:r>
              <a:rPr lang="ru-RU" sz="2400" b="1" dirty="0"/>
              <a:t>	</a:t>
            </a:r>
            <a:r>
              <a:rPr lang="ru-RU" sz="2400" b="1" dirty="0" err="1"/>
              <a:t>False</a:t>
            </a:r>
            <a:endParaRPr lang="ru-RU" sz="2400" b="1" dirty="0"/>
          </a:p>
          <a:p>
            <a:r>
              <a:rPr lang="ru-RU" sz="2400" b="1" dirty="0" err="1"/>
              <a:t>print</a:t>
            </a:r>
            <a:r>
              <a:rPr lang="ru-RU" sz="2400" b="1" dirty="0"/>
              <a:t>(3 &lt;= 3)</a:t>
            </a:r>
          </a:p>
          <a:p>
            <a:r>
              <a:rPr lang="ru-RU" sz="2400" b="1" dirty="0"/>
              <a:t>	</a:t>
            </a:r>
            <a:r>
              <a:rPr lang="ru-RU" sz="2400" b="1" dirty="0" err="1"/>
              <a:t>True</a:t>
            </a:r>
            <a:endParaRPr lang="ru-RU" sz="2400" b="1" dirty="0"/>
          </a:p>
          <a:p>
            <a:endParaRPr lang="ru-RU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03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48680"/>
            <a:ext cx="903649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/>
                </a:solidFill>
              </a:rPr>
              <a:t>Арифметические </a:t>
            </a:r>
            <a:r>
              <a:rPr lang="ru-RU" sz="2800" b="1" dirty="0">
                <a:solidFill>
                  <a:schemeClr val="bg2"/>
                </a:solidFill>
              </a:rPr>
              <a:t>операции</a:t>
            </a:r>
          </a:p>
          <a:p>
            <a:endParaRPr lang="ru-RU" sz="2400" dirty="0"/>
          </a:p>
          <a:p>
            <a:r>
              <a:rPr lang="ru-RU" sz="2400" dirty="0"/>
              <a:t>Помимо стандартного сложения и вычитания предусмотрены следующие операции</a:t>
            </a:r>
            <a:r>
              <a:rPr lang="ru-RU" sz="2400" dirty="0" smtClean="0"/>
              <a:t>:</a:t>
            </a:r>
          </a:p>
          <a:p>
            <a:endParaRPr lang="ru-RU" sz="2400" dirty="0"/>
          </a:p>
          <a:p>
            <a:pPr>
              <a:lnSpc>
                <a:spcPct val="150000"/>
              </a:lnSpc>
            </a:pPr>
            <a:r>
              <a:rPr lang="ru-RU" sz="2400" b="1" dirty="0"/>
              <a:t>a*b</a:t>
            </a:r>
            <a:r>
              <a:rPr lang="ru-RU" sz="2400" dirty="0"/>
              <a:t> – умножение a на b</a:t>
            </a:r>
          </a:p>
          <a:p>
            <a:pPr>
              <a:lnSpc>
                <a:spcPct val="150000"/>
              </a:lnSpc>
            </a:pPr>
            <a:r>
              <a:rPr lang="ru-RU" sz="2400" b="1" dirty="0"/>
              <a:t>a**b </a:t>
            </a:r>
            <a:r>
              <a:rPr lang="ru-RU" sz="2400" dirty="0"/>
              <a:t>– возведение числа  a в степень b</a:t>
            </a:r>
          </a:p>
          <a:p>
            <a:pPr>
              <a:lnSpc>
                <a:spcPct val="150000"/>
              </a:lnSpc>
            </a:pPr>
            <a:r>
              <a:rPr lang="ru-RU" sz="2400" b="1" dirty="0"/>
              <a:t>a/b</a:t>
            </a:r>
            <a:r>
              <a:rPr lang="ru-RU" sz="2400" dirty="0"/>
              <a:t> – деление a на число b (результат всегда будет дробным) </a:t>
            </a:r>
          </a:p>
          <a:p>
            <a:pPr>
              <a:lnSpc>
                <a:spcPct val="150000"/>
              </a:lnSpc>
            </a:pPr>
            <a:r>
              <a:rPr lang="ru-RU" sz="2400" b="1" dirty="0"/>
              <a:t>a//b </a:t>
            </a:r>
            <a:r>
              <a:rPr lang="ru-RU" sz="2400" dirty="0"/>
              <a:t>– получение целой части от деления a на b</a:t>
            </a:r>
          </a:p>
          <a:p>
            <a:pPr>
              <a:lnSpc>
                <a:spcPct val="150000"/>
              </a:lnSpc>
            </a:pPr>
            <a:r>
              <a:rPr lang="ru-RU" sz="2400" b="1" dirty="0" err="1"/>
              <a:t>a%b</a:t>
            </a:r>
            <a:r>
              <a:rPr lang="ru-RU" sz="2400" dirty="0"/>
              <a:t> – получение остатка от деления a на b</a:t>
            </a:r>
          </a:p>
        </p:txBody>
      </p:sp>
    </p:spTree>
    <p:extLst>
      <p:ext uri="{BB962C8B-B14F-4D97-AF65-F5344CB8AC3E}">
        <p14:creationId xmlns:p14="http://schemas.microsoft.com/office/powerpoint/2010/main" val="40402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76672"/>
            <a:ext cx="864096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/>
                </a:solidFill>
              </a:rPr>
              <a:t>Операции сравнения</a:t>
            </a:r>
          </a:p>
          <a:p>
            <a:pPr algn="ctr"/>
            <a:endParaRPr lang="ru-RU" sz="2400" b="1" dirty="0">
              <a:solidFill>
                <a:schemeClr val="bg2"/>
              </a:solidFill>
            </a:endParaRPr>
          </a:p>
          <a:p>
            <a:r>
              <a:rPr lang="ru-RU" sz="2400" b="1" dirty="0" smtClean="0"/>
              <a:t>	==</a:t>
            </a:r>
            <a:r>
              <a:rPr lang="ru-RU" sz="2400" dirty="0"/>
              <a:t>	Проверяет, равны ли оба операнда</a:t>
            </a:r>
          </a:p>
          <a:p>
            <a:r>
              <a:rPr lang="ru-RU" sz="2400" b="1" dirty="0" smtClean="0"/>
              <a:t>	!=</a:t>
            </a:r>
            <a:r>
              <a:rPr lang="ru-RU" sz="2400" dirty="0"/>
              <a:t>	Проверяет, </a:t>
            </a:r>
            <a:r>
              <a:rPr lang="ru-RU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равны </a:t>
            </a:r>
            <a:r>
              <a:rPr lang="ru-RU" sz="2400" dirty="0"/>
              <a:t>ли оба операнда. Если не равны, то условие становится истинным.</a:t>
            </a:r>
          </a:p>
          <a:p>
            <a:endParaRPr lang="ru-RU" sz="2400" dirty="0"/>
          </a:p>
          <a:p>
            <a:pPr algn="ctr"/>
            <a:r>
              <a:rPr lang="ru-RU" sz="2400" b="1" dirty="0">
                <a:solidFill>
                  <a:schemeClr val="bg2"/>
                </a:solidFill>
              </a:rPr>
              <a:t>Булевы (ЛОГИЧЕСКИЕ) ОПЕРАЦИИ</a:t>
            </a:r>
          </a:p>
          <a:p>
            <a:endParaRPr lang="ru-RU" sz="2400" dirty="0"/>
          </a:p>
          <a:p>
            <a:r>
              <a:rPr lang="ru-RU" sz="2400" b="1" dirty="0" err="1"/>
              <a:t>and</a:t>
            </a:r>
            <a:r>
              <a:rPr lang="ru-RU" sz="2400" dirty="0"/>
              <a:t> -	Логическая операция «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2400" dirty="0"/>
              <a:t>». Результат будет истинным, если оба операнда   истинны </a:t>
            </a:r>
          </a:p>
          <a:p>
            <a:r>
              <a:rPr lang="ru-RU" sz="2400" b="1" dirty="0" err="1"/>
              <a:t>or</a:t>
            </a:r>
            <a:r>
              <a:rPr lang="ru-RU" sz="2400" dirty="0"/>
              <a:t>    Логическая операция «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</a:t>
            </a:r>
            <a:r>
              <a:rPr lang="ru-RU" sz="2400" dirty="0"/>
              <a:t>». Результат будет истинным, если хотя бы один операнд истинный.</a:t>
            </a:r>
          </a:p>
          <a:p>
            <a:r>
              <a:rPr lang="ru-RU" sz="2400" b="1" dirty="0" err="1"/>
              <a:t>not</a:t>
            </a:r>
            <a:r>
              <a:rPr lang="ru-RU" sz="2400" dirty="0"/>
              <a:t>  Логическая операция "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</a:t>
            </a:r>
            <a:r>
              <a:rPr lang="ru-RU" sz="2400" dirty="0"/>
              <a:t>". Изменяет логическое значение операнда на противоположное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679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Основные характеристики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Python</a:t>
            </a:r>
            <a:r>
              <a:rPr lang="ru-RU" sz="2400" dirty="0"/>
              <a:t> в русском языке встречаются названия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пито́н</a:t>
            </a:r>
            <a:r>
              <a:rPr lang="ru-RU" sz="2400" dirty="0"/>
              <a:t> или </a:t>
            </a:r>
            <a:r>
              <a:rPr lang="ru-RU" sz="2400" dirty="0" err="1"/>
              <a:t>па́йтон</a:t>
            </a:r>
            <a:r>
              <a:rPr lang="ru-RU" sz="2400" dirty="0"/>
              <a:t>— высокоуровневый язык программирования общего назначения с динамической строгой типизацией и автоматическим управлением </a:t>
            </a:r>
            <a:r>
              <a:rPr lang="ru-RU" sz="2400" dirty="0" smtClean="0"/>
              <a:t>памятью. Он ориентирован </a:t>
            </a:r>
            <a:r>
              <a:rPr lang="ru-RU" sz="2400" dirty="0"/>
              <a:t>на повышение производительности разработчика, читаемости кода, а также на обеспечение переносимости написанных на нём программ</a:t>
            </a:r>
          </a:p>
          <a:p>
            <a:r>
              <a:rPr lang="ru-RU" sz="2400" dirty="0"/>
              <a:t>Кроссплатформенность. Программа, написанная на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Python</a:t>
            </a:r>
            <a:r>
              <a:rPr lang="ru-RU" sz="2400" dirty="0"/>
              <a:t>, будет функционировать совершенно одинаково вне зависимости от того, в какой операционной системе она запущена.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2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67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92696"/>
            <a:ext cx="7614592" cy="5620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Условная инструкция </a:t>
            </a:r>
            <a:r>
              <a:rPr lang="en-US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</a:t>
            </a:r>
            <a:r>
              <a:rPr lang="ru-RU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2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elif</a:t>
            </a:r>
            <a:r>
              <a:rPr lang="ru-RU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else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(её ещё называют условным оператором) –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основной инструмент выбора в 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Python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Проще говоря, она выбирает, какое действие следует выполнить, в зависимости от значения переменных в момент проверки условия.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условие1: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оператор1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elif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условие2: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оператор2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5770" indent="3810"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else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оператор3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2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620688"/>
            <a:ext cx="4572000" cy="59284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ru-RU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=11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p=7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m=5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h=8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(k &lt; p):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ru-RU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m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en-US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elif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p==h: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p= k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else: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	</a:t>
            </a:r>
            <a:r>
              <a:rPr lang="ru-RU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 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k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print(</a:t>
            </a:r>
            <a:r>
              <a:rPr lang="en-US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p,h,m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 &lt; p, тогда p = m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иначе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проверяем:  если h == p, тогда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 = 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50" indent="-43815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Если условие k &lt; p – ложно, тогда m = 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10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548680"/>
            <a:ext cx="7571184" cy="6407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5350" lvl="0" indent="-438150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</a:t>
            </a:r>
            <a:endParaRPr lang="ru-RU" sz="2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7 8 </a:t>
            </a: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11</a:t>
            </a:r>
          </a:p>
          <a:p>
            <a:pPr lvl="0"/>
            <a:r>
              <a:rPr lang="ru-RU" sz="2400" dirty="0">
                <a:solidFill>
                  <a:srgbClr val="000000"/>
                </a:solidFill>
              </a:rPr>
              <a:t>Сокращенный вид условного оператора:</a:t>
            </a:r>
          </a:p>
          <a:p>
            <a:pPr lvl="0"/>
            <a:r>
              <a:rPr lang="ru-RU" sz="2400" b="1" dirty="0" err="1">
                <a:solidFill>
                  <a:srgbClr val="000000"/>
                </a:solidFill>
              </a:rPr>
              <a:t>if</a:t>
            </a:r>
            <a:r>
              <a:rPr lang="ru-RU" sz="2400" b="1" dirty="0">
                <a:solidFill>
                  <a:srgbClr val="000000"/>
                </a:solidFill>
              </a:rPr>
              <a:t> условие1: </a:t>
            </a:r>
          </a:p>
          <a:p>
            <a:pPr lvl="0"/>
            <a:r>
              <a:rPr lang="ru-RU" sz="2400" b="1" dirty="0" smtClean="0">
                <a:solidFill>
                  <a:srgbClr val="000000"/>
                </a:solidFill>
              </a:rPr>
              <a:t>	оператор1</a:t>
            </a:r>
            <a:endParaRPr lang="ru-RU" sz="2400" b="1" dirty="0">
              <a:solidFill>
                <a:srgbClr val="000000"/>
              </a:solidFill>
            </a:endParaRPr>
          </a:p>
          <a:p>
            <a:pPr lvl="0"/>
            <a:r>
              <a:rPr lang="ru-RU" sz="2400" dirty="0">
                <a:solidFill>
                  <a:srgbClr val="000000"/>
                </a:solidFill>
              </a:rPr>
              <a:t>         Пример:</a:t>
            </a:r>
          </a:p>
          <a:p>
            <a:pPr lvl="0"/>
            <a:r>
              <a:rPr lang="ru-RU" sz="2400" dirty="0">
                <a:solidFill>
                  <a:srgbClr val="000000"/>
                </a:solidFill>
              </a:rPr>
              <a:t>	Даны два целых числа. Заменить первое число нулем, если оно не меньше второго, иначе   оставить без </a:t>
            </a:r>
            <a:r>
              <a:rPr lang="ru-RU" sz="2400" dirty="0" smtClean="0">
                <a:solidFill>
                  <a:srgbClr val="000000"/>
                </a:solidFill>
              </a:rPr>
              <a:t>изменения</a:t>
            </a:r>
          </a:p>
          <a:p>
            <a:pPr lvl="0"/>
            <a:endParaRPr lang="ru-RU" sz="2400" dirty="0" smtClean="0">
              <a:solidFill>
                <a:srgbClr val="000000"/>
              </a:solidFill>
            </a:endParaRPr>
          </a:p>
          <a:p>
            <a:r>
              <a:rPr lang="en-US" sz="2400" b="1" dirty="0" smtClean="0"/>
              <a:t>a=</a:t>
            </a:r>
            <a:r>
              <a:rPr lang="en-US" sz="2400" b="1" dirty="0" err="1" smtClean="0"/>
              <a:t>int</a:t>
            </a:r>
            <a:r>
              <a:rPr lang="en-US" sz="2400" b="1" dirty="0" smtClean="0"/>
              <a:t>(input</a:t>
            </a:r>
            <a:r>
              <a:rPr lang="en-US" sz="2400" b="1" dirty="0"/>
              <a:t>())</a:t>
            </a:r>
            <a:endParaRPr lang="ru-RU" sz="2400" b="1" dirty="0"/>
          </a:p>
          <a:p>
            <a:r>
              <a:rPr lang="en-US" sz="2400" b="1" dirty="0"/>
              <a:t>b=</a:t>
            </a:r>
            <a:r>
              <a:rPr lang="en-US" sz="2400" b="1" dirty="0" err="1"/>
              <a:t>int</a:t>
            </a:r>
            <a:r>
              <a:rPr lang="en-US" sz="2400" b="1" dirty="0"/>
              <a:t>(input())</a:t>
            </a:r>
            <a:endParaRPr lang="ru-RU" sz="2400" b="1" dirty="0"/>
          </a:p>
          <a:p>
            <a:r>
              <a:rPr lang="en-US" sz="2400" b="1" dirty="0"/>
              <a:t>if a&gt;=b:</a:t>
            </a:r>
            <a:endParaRPr lang="ru-RU" sz="2400" b="1" dirty="0"/>
          </a:p>
          <a:p>
            <a:r>
              <a:rPr lang="en-US" sz="2400" b="1" dirty="0"/>
              <a:t>		a=0</a:t>
            </a:r>
            <a:endParaRPr lang="ru-RU" sz="2400" b="1" dirty="0"/>
          </a:p>
          <a:p>
            <a:r>
              <a:rPr lang="en-US" sz="2400" b="1" dirty="0"/>
              <a:t>print(”a=”, a,” b=”,b)</a:t>
            </a:r>
            <a:endParaRPr lang="ru-RU" sz="2400" b="1" dirty="0"/>
          </a:p>
          <a:p>
            <a:pPr lvl="0"/>
            <a:endParaRPr lang="ru-RU" sz="2400" dirty="0">
              <a:solidFill>
                <a:srgbClr val="000000"/>
              </a:solidFill>
            </a:endParaRPr>
          </a:p>
          <a:p>
            <a:pPr lvl="0"/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0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23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20688"/>
            <a:ext cx="6858000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latin typeface="Arial" panose="020B0604020202020204" pitchFamily="34" charset="0"/>
              </a:rPr>
              <a:t>Следующая инструкция:</a:t>
            </a:r>
            <a:endParaRPr lang="ru-RU" altLang="ru-RU" sz="2000" dirty="0">
              <a:latin typeface="Arial Unicode MS"/>
            </a:endParaRPr>
          </a:p>
          <a:p>
            <a:pPr lvl="0" eaLnBrk="0" fontAlgn="base" hangingPunct="0">
              <a:spcBef>
                <a:spcPct val="30000"/>
              </a:spcBef>
              <a:spcAft>
                <a:spcPct val="0"/>
              </a:spcAft>
            </a:pPr>
            <a:r>
              <a:rPr lang="ru-RU" alt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X:</a:t>
            </a:r>
          </a:p>
          <a:p>
            <a:pPr lvl="0" eaLnBrk="0" fontAlgn="base" hangingPunct="0">
              <a:spcBef>
                <a:spcPct val="30000"/>
              </a:spcBef>
              <a:spcAft>
                <a:spcPct val="0"/>
              </a:spcAft>
            </a:pPr>
            <a:r>
              <a:rPr lang="ru-RU" alt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оператор 1</a:t>
            </a:r>
          </a:p>
          <a:p>
            <a:pPr lvl="0" eaLnBrk="0" fontAlgn="base" hangingPunct="0">
              <a:spcBef>
                <a:spcPct val="30000"/>
              </a:spcBef>
              <a:spcAft>
                <a:spcPct val="0"/>
              </a:spcAft>
            </a:pPr>
            <a:r>
              <a:rPr lang="ru-RU" alt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 eaLnBrk="0" fontAlgn="base" hangingPunct="0">
              <a:spcBef>
                <a:spcPct val="30000"/>
              </a:spcBef>
              <a:spcAft>
                <a:spcPct val="0"/>
              </a:spcAft>
            </a:pP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alt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оператор 2</a:t>
            </a:r>
          </a:p>
          <a:p>
            <a:pPr lvl="0" eaLnBrk="0" fontAlgn="base" hangingPunct="0">
              <a:spcBef>
                <a:spcPct val="30000"/>
              </a:spcBef>
              <a:spcAft>
                <a:spcPct val="0"/>
              </a:spcAft>
            </a:pPr>
            <a:r>
              <a:rPr lang="ru-RU" altLang="ru-RU" sz="2000" dirty="0" smtClean="0">
                <a:latin typeface="Arial" panose="020B0604020202020204" pitchFamily="34" charset="0"/>
              </a:rPr>
              <a:t>довольно </a:t>
            </a:r>
            <a:r>
              <a:rPr lang="ru-RU" altLang="ru-RU" sz="2000" dirty="0">
                <a:latin typeface="Arial" panose="020B0604020202020204" pitchFamily="34" charset="0"/>
              </a:rPr>
              <a:t>короткая, но, тем не менее, занимает целых 4 строки. </a:t>
            </a:r>
            <a:r>
              <a:rPr lang="ru-RU" altLang="ru-RU" sz="2000" dirty="0" smtClean="0">
                <a:latin typeface="Arial" panose="020B0604020202020204" pitchFamily="34" charset="0"/>
              </a:rPr>
              <a:t>В </a:t>
            </a:r>
            <a:r>
              <a:rPr lang="ru-RU" altLang="ru-RU" sz="2000" dirty="0">
                <a:latin typeface="Arial" panose="020B0604020202020204" pitchFamily="34" charset="0"/>
              </a:rPr>
              <a:t>данной инструкции интерпретатор выполнит оператор </a:t>
            </a:r>
            <a:r>
              <a:rPr lang="ru-RU" altLang="ru-RU" sz="2000" dirty="0" smtClean="0">
                <a:latin typeface="Arial" panose="020B0604020202020204" pitchFamily="34" charset="0"/>
              </a:rPr>
              <a:t>1, </a:t>
            </a:r>
            <a:r>
              <a:rPr lang="ru-RU" altLang="ru-RU" sz="2000" dirty="0">
                <a:latin typeface="Arial" panose="020B0604020202020204" pitchFamily="34" charset="0"/>
              </a:rPr>
              <a:t>если X истинно, в противном случае выполнится оператор </a:t>
            </a:r>
            <a:r>
              <a:rPr lang="ru-RU" altLang="ru-RU" sz="2000" dirty="0" smtClean="0">
                <a:latin typeface="Arial" panose="020B0604020202020204" pitchFamily="34" charset="0"/>
              </a:rPr>
              <a:t>2.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latin typeface="Arial" panose="020B0604020202020204" pitchFamily="34" charset="0"/>
              </a:rPr>
              <a:t>Пример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latin typeface="Arial" panose="020B0604020202020204" pitchFamily="34" charset="0"/>
              </a:rPr>
              <a:t>Вывести </a:t>
            </a:r>
            <a:r>
              <a:rPr lang="ru-RU" altLang="ru-RU" sz="2000" dirty="0" smtClean="0">
                <a:latin typeface="Arial" panose="020B0604020202020204" pitchFamily="34" charset="0"/>
              </a:rPr>
              <a:t>первое</a:t>
            </a:r>
            <a:r>
              <a:rPr lang="en-US" altLang="ru-RU" sz="2000" dirty="0" smtClean="0">
                <a:latin typeface="Arial" panose="020B0604020202020204" pitchFamily="34" charset="0"/>
              </a:rPr>
              <a:t> </a:t>
            </a:r>
            <a:r>
              <a:rPr lang="ru-RU" altLang="ru-RU" sz="2000" dirty="0" smtClean="0">
                <a:latin typeface="Arial" panose="020B0604020202020204" pitchFamily="34" charset="0"/>
              </a:rPr>
              <a:t>из двух чисел, </a:t>
            </a:r>
            <a:r>
              <a:rPr lang="ru-RU" altLang="ru-RU" sz="2000" dirty="0">
                <a:latin typeface="Arial" panose="020B0604020202020204" pitchFamily="34" charset="0"/>
              </a:rPr>
              <a:t>если оно не больше второго, или их произведение, в противном случае.</a:t>
            </a:r>
            <a:r>
              <a:rPr lang="en-US" altLang="ru-RU" sz="2000" dirty="0">
                <a:latin typeface="Arial" panose="020B0604020202020204" pitchFamily="34" charset="0"/>
              </a:rPr>
              <a:t>	</a:t>
            </a:r>
            <a:endParaRPr lang="en-US" altLang="ru-RU" sz="2000" dirty="0" smtClean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2000" dirty="0" smtClean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000" b="1" dirty="0" smtClean="0">
                <a:latin typeface="Arial" panose="020B0604020202020204" pitchFamily="34" charset="0"/>
              </a:rPr>
              <a:t>If a&lt;=b</a:t>
            </a:r>
            <a:r>
              <a:rPr lang="ru-RU" altLang="ru-RU" sz="2000" b="1" dirty="0" smtClean="0">
                <a:latin typeface="Arial" panose="020B0604020202020204" pitchFamily="34" charset="0"/>
              </a:rPr>
              <a:t>:</a:t>
            </a:r>
            <a:endParaRPr lang="en-US" altLang="ru-RU" sz="2000" b="1" dirty="0" smtClean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000" b="1" dirty="0">
                <a:latin typeface="Arial" panose="020B0604020202020204" pitchFamily="34" charset="0"/>
              </a:rPr>
              <a:t>	</a:t>
            </a:r>
            <a:r>
              <a:rPr lang="en-US" altLang="ru-RU" sz="2000" b="1" dirty="0" smtClean="0">
                <a:latin typeface="Arial" panose="020B0604020202020204" pitchFamily="34" charset="0"/>
              </a:rPr>
              <a:t>print(a)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000" b="1" dirty="0" smtClean="0">
                <a:latin typeface="Arial" panose="020B0604020202020204" pitchFamily="34" charset="0"/>
              </a:rPr>
              <a:t>else</a:t>
            </a:r>
            <a:r>
              <a:rPr lang="ru-RU" altLang="ru-RU" sz="2000" b="1" dirty="0" smtClean="0">
                <a:latin typeface="Arial" panose="020B0604020202020204" pitchFamily="34" charset="0"/>
              </a:rPr>
              <a:t>:</a:t>
            </a:r>
            <a:endParaRPr lang="en-US" altLang="ru-RU" sz="2000" b="1" dirty="0" smtClean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000" b="1" dirty="0">
                <a:latin typeface="Arial" panose="020B0604020202020204" pitchFamily="34" charset="0"/>
              </a:rPr>
              <a:t>	</a:t>
            </a:r>
            <a:r>
              <a:rPr lang="en-US" altLang="ru-RU" sz="2000" b="1" dirty="0" smtClean="0">
                <a:latin typeface="Arial" panose="020B0604020202020204" pitchFamily="34" charset="0"/>
              </a:rPr>
              <a:t>print(a*b)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ru-RU" dirty="0" smtClean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dirty="0">
                <a:latin typeface="Arial" panose="020B0604020202020204" pitchFamily="34" charset="0"/>
              </a:rPr>
              <a:t>	</a:t>
            </a:r>
            <a:endParaRPr lang="ru-RU" altLang="ru-RU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4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24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843808" y="134076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4924072"/>
              </p:ext>
            </p:extLst>
          </p:nvPr>
        </p:nvGraphicFramePr>
        <p:xfrm>
          <a:off x="2843808" y="1340768"/>
          <a:ext cx="1819275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" name="Формула" r:id="rId3" imgW="1905000" imgH="965200" progId="Equation.3">
                  <p:embed/>
                </p:oleObj>
              </mc:Choice>
              <mc:Fallback>
                <p:oleObj name="Формула" r:id="rId3" imgW="1905000" imgH="965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1340768"/>
                        <a:ext cx="1819275" cy="923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843808" y="226469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270892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from math import * </a:t>
            </a:r>
          </a:p>
          <a:p>
            <a:r>
              <a:rPr lang="en-US" dirty="0"/>
              <a:t>x=float(input('</a:t>
            </a:r>
            <a:r>
              <a:rPr lang="ru-RU" dirty="0"/>
              <a:t>Введите переменную </a:t>
            </a:r>
            <a:r>
              <a:rPr lang="en-US" dirty="0"/>
              <a:t>x:'))</a:t>
            </a:r>
          </a:p>
          <a:p>
            <a:r>
              <a:rPr lang="en-US" dirty="0"/>
              <a:t>if x&lt;-3:</a:t>
            </a:r>
          </a:p>
          <a:p>
            <a:r>
              <a:rPr lang="en-US" dirty="0"/>
              <a:t>    y=x**2</a:t>
            </a:r>
          </a:p>
          <a:p>
            <a:r>
              <a:rPr lang="en-US" dirty="0" err="1"/>
              <a:t>elif</a:t>
            </a:r>
            <a:r>
              <a:rPr lang="en-US" dirty="0"/>
              <a:t> </a:t>
            </a:r>
            <a:r>
              <a:rPr lang="en-US" dirty="0" smtClean="0"/>
              <a:t>x</a:t>
            </a:r>
            <a:r>
              <a:rPr lang="en-US" dirty="0"/>
              <a:t>&gt;</a:t>
            </a:r>
            <a:r>
              <a:rPr lang="en-US" dirty="0" smtClean="0"/>
              <a:t>=5</a:t>
            </a:r>
            <a:endParaRPr lang="en-US" dirty="0"/>
          </a:p>
          <a:p>
            <a:r>
              <a:rPr lang="en-US" dirty="0"/>
              <a:t>    y=log(3*x)</a:t>
            </a:r>
          </a:p>
          <a:p>
            <a:r>
              <a:rPr lang="en-US" dirty="0"/>
              <a:t>else:</a:t>
            </a:r>
          </a:p>
          <a:p>
            <a:r>
              <a:rPr lang="en-US" dirty="0"/>
              <a:t>    y=</a:t>
            </a:r>
            <a:r>
              <a:rPr lang="en-US" dirty="0" err="1"/>
              <a:t>sqrt</a:t>
            </a:r>
            <a:r>
              <a:rPr lang="en-US" dirty="0"/>
              <a:t>(abs(x))</a:t>
            </a:r>
          </a:p>
          <a:p>
            <a:r>
              <a:rPr lang="en-US" dirty="0"/>
              <a:t>print('x=',x,' y=',f"{y:.3f}")     </a:t>
            </a:r>
          </a:p>
        </p:txBody>
      </p:sp>
    </p:spTree>
    <p:extLst>
      <p:ext uri="{BB962C8B-B14F-4D97-AF65-F5344CB8AC3E}">
        <p14:creationId xmlns:p14="http://schemas.microsoft.com/office/powerpoint/2010/main" val="142229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lang="ru-RU" sz="3200" dirty="0" smtClean="0">
                <a:solidFill>
                  <a:schemeClr val="bg2"/>
                </a:solidFill>
              </a:rPr>
              <a:t>Некоторые стандартные подпрограммы</a:t>
            </a:r>
            <a:endParaRPr lang="ru-RU" sz="3200" dirty="0">
              <a:solidFill>
                <a:schemeClr val="bg2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670648"/>
          </a:xfrm>
        </p:spPr>
        <p:txBody>
          <a:bodyPr/>
          <a:lstStyle/>
          <a:p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</a:t>
            </a:r>
            <a:r>
              <a:rPr lang="en-US" sz="2400" dirty="0"/>
              <a:t>) – </a:t>
            </a:r>
            <a:r>
              <a:rPr lang="ru-RU" sz="2400" dirty="0"/>
              <a:t>преобразование </a:t>
            </a:r>
            <a:r>
              <a:rPr lang="en-US" sz="2400" dirty="0"/>
              <a:t>a </a:t>
            </a:r>
            <a:r>
              <a:rPr lang="ru-RU" sz="2400" dirty="0"/>
              <a:t>в целое число</a:t>
            </a:r>
          </a:p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loat</a:t>
            </a:r>
            <a:r>
              <a:rPr lang="en-US" sz="2400" dirty="0" smtClean="0"/>
              <a:t>(a</a:t>
            </a:r>
            <a:r>
              <a:rPr lang="en-US" sz="2400" dirty="0"/>
              <a:t>) </a:t>
            </a:r>
            <a:r>
              <a:rPr lang="ru-RU" sz="2400" dirty="0"/>
              <a:t>– преобразование а в </a:t>
            </a:r>
            <a:r>
              <a:rPr lang="ru-RU" sz="2400" dirty="0" smtClean="0"/>
              <a:t>действительное </a:t>
            </a:r>
            <a:r>
              <a:rPr lang="ru-RU" sz="2400" dirty="0"/>
              <a:t>число</a:t>
            </a:r>
            <a:endParaRPr lang="en-US" sz="2400" dirty="0"/>
          </a:p>
          <a:p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</a:t>
            </a:r>
            <a:r>
              <a:rPr lang="en-US" sz="2400" dirty="0" smtClean="0"/>
              <a:t>(a</a:t>
            </a:r>
            <a:r>
              <a:rPr lang="en-US" sz="2400" dirty="0"/>
              <a:t>) – </a:t>
            </a:r>
            <a:r>
              <a:rPr lang="ru-RU" sz="2400" dirty="0"/>
              <a:t>преобразование </a:t>
            </a:r>
            <a:r>
              <a:rPr lang="en-US" sz="2400" dirty="0"/>
              <a:t>a </a:t>
            </a:r>
            <a:r>
              <a:rPr lang="ru-RU" sz="2400" dirty="0"/>
              <a:t>к строчному типу</a:t>
            </a:r>
            <a:endParaRPr lang="en-US" sz="2400" dirty="0"/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abs(a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sz="2400" dirty="0"/>
              <a:t> – </a:t>
            </a:r>
            <a:r>
              <a:rPr lang="ru-RU" sz="2400" dirty="0"/>
              <a:t>возвращает модуль числа </a:t>
            </a:r>
            <a:r>
              <a:rPr lang="en-US" sz="2400" dirty="0"/>
              <a:t>a</a:t>
            </a:r>
          </a:p>
          <a:p>
            <a:r>
              <a:rPr lang="ru-RU" sz="2400" dirty="0" err="1"/>
              <a:t>round</a:t>
            </a:r>
            <a:r>
              <a:rPr lang="ru-RU" sz="2400" dirty="0"/>
              <a:t>(X [, N]) - Округление </a:t>
            </a:r>
            <a:r>
              <a:rPr lang="en-US" sz="2400" dirty="0"/>
              <a:t>X </a:t>
            </a:r>
            <a:r>
              <a:rPr lang="ru-RU" sz="2400" dirty="0"/>
              <a:t>до N знаков после </a:t>
            </a:r>
            <a:r>
              <a:rPr lang="ru-RU" sz="2400" dirty="0" smtClean="0"/>
              <a:t>запятой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pow(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a,b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sz="2400" dirty="0" smtClean="0"/>
              <a:t> - </a:t>
            </a:r>
            <a:r>
              <a:rPr lang="ru-RU" sz="2400" dirty="0"/>
              <a:t>возвращает </a:t>
            </a:r>
            <a:r>
              <a:rPr lang="en-US" sz="2400" b="1" dirty="0" smtClean="0"/>
              <a:t>a</a:t>
            </a:r>
            <a:r>
              <a:rPr lang="en-US" sz="2400" dirty="0" smtClean="0"/>
              <a:t> </a:t>
            </a:r>
            <a:r>
              <a:rPr lang="ru-RU" sz="2400" b="1" dirty="0" smtClean="0"/>
              <a:t>в степени </a:t>
            </a:r>
            <a:r>
              <a:rPr lang="en-US" sz="2400" b="1" dirty="0" smtClean="0"/>
              <a:t>b</a:t>
            </a:r>
          </a:p>
          <a:p>
            <a:pPr marL="0" indent="0"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   </a:t>
            </a:r>
            <a:r>
              <a:rPr lang="ru-RU" sz="2400" dirty="0" smtClean="0"/>
              <a:t>пример: корень кубический из </a:t>
            </a:r>
            <a:r>
              <a:rPr lang="en-US" sz="2400" b="1" dirty="0" smtClean="0"/>
              <a:t>x</a:t>
            </a:r>
            <a:r>
              <a:rPr lang="ru-RU" sz="2400" b="1" dirty="0" smtClean="0"/>
              <a:t>: </a:t>
            </a:r>
            <a:r>
              <a:rPr lang="en-US" sz="2400" b="1" dirty="0" smtClean="0"/>
              <a:t>pow(</a:t>
            </a:r>
            <a:r>
              <a:rPr lang="ru-RU" sz="2400" b="1" dirty="0" smtClean="0"/>
              <a:t>х</a:t>
            </a:r>
            <a:r>
              <a:rPr lang="en-US" sz="2400" b="1" dirty="0" smtClean="0"/>
              <a:t>,</a:t>
            </a:r>
            <a:r>
              <a:rPr lang="ru-RU" sz="2400" b="1" dirty="0" smtClean="0"/>
              <a:t>1/3</a:t>
            </a:r>
            <a:r>
              <a:rPr lang="en-US" sz="2400" b="1" dirty="0" smtClean="0"/>
              <a:t>)</a:t>
            </a:r>
            <a:endParaRPr lang="en-US" sz="2400" b="1" dirty="0"/>
          </a:p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in(a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sz="2400" dirty="0"/>
              <a:t> – </a:t>
            </a:r>
            <a:r>
              <a:rPr lang="ru-RU" sz="2400" dirty="0"/>
              <a:t>возвращает минимальный элемент в последовательности </a:t>
            </a:r>
            <a:r>
              <a:rPr lang="en-US" sz="2400" dirty="0"/>
              <a:t>a</a:t>
            </a:r>
          </a:p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ax(a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sz="2400" dirty="0"/>
              <a:t> – </a:t>
            </a:r>
            <a:r>
              <a:rPr lang="ru-RU" sz="2400" dirty="0"/>
              <a:t>возвращает максимальный элемент в последовательности </a:t>
            </a:r>
            <a:r>
              <a:rPr lang="en-US" sz="2400" dirty="0"/>
              <a:t>a</a:t>
            </a: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25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11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lang="ru-RU" sz="3600" dirty="0" smtClean="0">
                <a:solidFill>
                  <a:schemeClr val="bg2"/>
                </a:solidFill>
              </a:rPr>
              <a:t>Операторы цикла</a:t>
            </a:r>
            <a:endParaRPr lang="ru-RU" sz="3600" dirty="0">
              <a:solidFill>
                <a:schemeClr val="bg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0" hangingPunct="0">
              <a:spcBef>
                <a:spcPct val="0"/>
              </a:spcBef>
            </a:pPr>
            <a:r>
              <a:rPr lang="ru-RU" b="1" dirty="0">
                <a:solidFill>
                  <a:srgbClr val="FF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Цикл</a:t>
            </a:r>
            <a:r>
              <a:rPr lang="ru-RU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– 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группа операторов, которая может быть выполнена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,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более одного раза подряд.</a:t>
            </a:r>
          </a:p>
          <a:p>
            <a:pPr lvl="0" eaLnBrk="0" hangingPunct="0">
              <a:spcBef>
                <a:spcPct val="0"/>
              </a:spcBef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   В </a:t>
            </a:r>
            <a:r>
              <a:rPr lang="en-US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Python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различают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основных операторов цикла</a:t>
            </a:r>
          </a:p>
          <a:p>
            <a:pPr marL="514350" lvl="0" indent="-514350" eaLnBrk="0" hangingPunct="0">
              <a:spcBef>
                <a:spcPct val="0"/>
              </a:spcBef>
              <a:buAutoNum type="arabicParenR"/>
            </a:pPr>
            <a:r>
              <a:rPr lang="en-US" b="1" dirty="0">
                <a:solidFill>
                  <a:srgbClr val="FF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For </a:t>
            </a:r>
            <a:endParaRPr lang="ru-RU" b="1" dirty="0">
              <a:solidFill>
                <a:srgbClr val="FF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514350" lvl="0" indent="-514350" eaLnBrk="0" hangingPunct="0">
              <a:spcBef>
                <a:spcPct val="0"/>
              </a:spcBef>
              <a:buAutoNum type="arabicParenR"/>
            </a:pPr>
            <a:r>
              <a:rPr lang="en-US" b="1" dirty="0">
                <a:solidFill>
                  <a:srgbClr val="FF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While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26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80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27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20688"/>
            <a:ext cx="8640960" cy="1206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-6350" algn="just">
              <a:lnSpc>
                <a:spcPct val="106000"/>
              </a:lnSpc>
              <a:spcAft>
                <a:spcPts val="1850"/>
              </a:spcAft>
            </a:pPr>
            <a:r>
              <a:rPr lang="ru-RU" sz="2800" b="1" kern="0" dirty="0">
                <a:solidFill>
                  <a:srgbClr val="20435C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Цикл </a:t>
            </a:r>
            <a:r>
              <a:rPr lang="en-US" sz="2800" b="1" kern="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while</a:t>
            </a:r>
            <a:endParaRPr lang="ru-RU" sz="2800" b="1" kern="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34315" indent="-6350" algn="just">
              <a:lnSpc>
                <a:spcPct val="112000"/>
              </a:lnSpc>
              <a:spcAft>
                <a:spcPts val="1130"/>
              </a:spcAft>
            </a:pPr>
            <a:r>
              <a:rPr lang="ru-RU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Выполняет 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тело цикла до тех пор, пока условие цикла истинно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131017"/>
            <a:ext cx="6318448" cy="4675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marR="101600" indent="-6350">
              <a:lnSpc>
                <a:spcPct val="110000"/>
              </a:lnSpc>
              <a:spcAft>
                <a:spcPts val="80"/>
              </a:spcAft>
            </a:pPr>
            <a:r>
              <a:rPr lang="ru-RU" sz="2400" dirty="0" smtClean="0">
                <a:solidFill>
                  <a:srgbClr val="C75C0A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Пример:</a:t>
            </a:r>
            <a:endParaRPr lang="en-US" sz="2400" dirty="0" smtClean="0">
              <a:solidFill>
                <a:srgbClr val="C75C0A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350" marR="101600" indent="-6350">
              <a:lnSpc>
                <a:spcPct val="110000"/>
              </a:lnSpc>
              <a:spcAft>
                <a:spcPts val="80"/>
              </a:spcAft>
            </a:pPr>
            <a:r>
              <a:rPr lang="en-US" sz="24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666666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= </a:t>
            </a:r>
            <a:r>
              <a:rPr lang="en-US" sz="2400" dirty="0">
                <a:solidFill>
                  <a:srgbClr val="217F4F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5 </a:t>
            </a:r>
            <a:endParaRPr lang="ru-RU" sz="2400" dirty="0">
              <a:solidFill>
                <a:srgbClr val="C75C0A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350" marR="101600" indent="-6350">
              <a:lnSpc>
                <a:spcPct val="110000"/>
              </a:lnSpc>
              <a:spcAft>
                <a:spcPts val="80"/>
              </a:spcAft>
            </a:pPr>
            <a:r>
              <a:rPr lang="en-US" sz="2400" dirty="0" smtClean="0">
                <a:solidFill>
                  <a:srgbClr val="00702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while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666666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&lt; </a:t>
            </a:r>
            <a:r>
              <a:rPr lang="en-US" sz="2400" dirty="0">
                <a:solidFill>
                  <a:srgbClr val="217F4F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15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:</a:t>
            </a:r>
            <a:endParaRPr lang="ru-RU" sz="2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350" marR="101600" indent="-6350">
              <a:lnSpc>
                <a:spcPct val="110000"/>
              </a:lnSpc>
              <a:spcAft>
                <a:spcPts val="80"/>
              </a:spcAft>
            </a:pPr>
            <a:r>
              <a:rPr lang="ru-RU" sz="2400" dirty="0">
                <a:solidFill>
                  <a:srgbClr val="C75C0A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</a:t>
            </a:r>
            <a:r>
              <a:rPr lang="en-US" sz="2400" dirty="0">
                <a:solidFill>
                  <a:srgbClr val="C75C0A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</a:t>
            </a:r>
            <a:r>
              <a:rPr lang="en-US" sz="2400" dirty="0">
                <a:solidFill>
                  <a:srgbClr val="00702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print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) </a:t>
            </a:r>
            <a:endParaRPr lang="ru-RU" sz="240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350" marR="101600" indent="-6350">
              <a:lnSpc>
                <a:spcPct val="110000"/>
              </a:lnSpc>
              <a:spcAft>
                <a:spcPts val="80"/>
              </a:spcAft>
            </a:pPr>
            <a:r>
              <a:rPr lang="ru-RU" sz="2400" dirty="0">
                <a:solidFill>
                  <a:srgbClr val="C75C0A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</a:t>
            </a:r>
            <a:r>
              <a:rPr lang="en-US" sz="2400" dirty="0">
                <a:solidFill>
                  <a:srgbClr val="C75C0A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666666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=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666666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+ </a:t>
            </a:r>
            <a:r>
              <a:rPr lang="en-US" sz="2400" dirty="0">
                <a:solidFill>
                  <a:srgbClr val="217F4F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endParaRPr lang="ru-RU" sz="2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350" marR="101600" indent="-6350">
              <a:lnSpc>
                <a:spcPct val="110000"/>
              </a:lnSpc>
              <a:spcAft>
                <a:spcPts val="80"/>
              </a:spcAft>
            </a:pPr>
            <a:r>
              <a:rPr lang="ru-RU" sz="2400" dirty="0" smtClean="0">
                <a:solidFill>
                  <a:srgbClr val="C75C0A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Результат:</a:t>
            </a:r>
            <a:endParaRPr lang="ru-RU" sz="2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350" marR="101600" indent="-6350">
              <a:lnSpc>
                <a:spcPct val="112000"/>
              </a:lnSpc>
              <a:spcAft>
                <a:spcPts val="25"/>
              </a:spcAft>
            </a:pP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5</a:t>
            </a:r>
            <a:endParaRPr lang="ru-RU" sz="2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350" marR="101600" indent="-6350">
              <a:lnSpc>
                <a:spcPct val="112000"/>
              </a:lnSpc>
              <a:spcAft>
                <a:spcPts val="25"/>
              </a:spcAft>
            </a:pP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7</a:t>
            </a:r>
            <a:endParaRPr lang="ru-RU" sz="2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350" marR="101600" indent="-6350">
              <a:lnSpc>
                <a:spcPct val="112000"/>
              </a:lnSpc>
              <a:spcAft>
                <a:spcPts val="25"/>
              </a:spcAft>
            </a:pP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9</a:t>
            </a:r>
            <a:endParaRPr lang="ru-RU" sz="2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350" marR="101600" indent="-6350">
              <a:lnSpc>
                <a:spcPct val="112000"/>
              </a:lnSpc>
              <a:spcAft>
                <a:spcPts val="25"/>
              </a:spcAft>
            </a:pP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11</a:t>
            </a:r>
            <a:endParaRPr lang="ru-RU" sz="2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350" marR="101600" indent="-6350">
              <a:lnSpc>
                <a:spcPct val="112000"/>
              </a:lnSpc>
              <a:spcAft>
                <a:spcPts val="4065"/>
              </a:spcAft>
            </a:pP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13</a:t>
            </a:r>
            <a:endParaRPr lang="ru-RU" sz="2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06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28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48680"/>
            <a:ext cx="67504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После тела цикла можно написать слово </a:t>
            </a:r>
            <a:r>
              <a:rPr lang="ru-RU" sz="2400" dirty="0" err="1"/>
              <a:t>else</a:t>
            </a:r>
            <a:r>
              <a:rPr lang="ru-RU" sz="2400" dirty="0"/>
              <a:t>: </a:t>
            </a:r>
            <a:r>
              <a:rPr lang="ru-RU" sz="2400" dirty="0" smtClean="0"/>
              <a:t>и после него инструкцию, которая </a:t>
            </a:r>
            <a:r>
              <a:rPr lang="ru-RU" sz="2400" dirty="0"/>
              <a:t>будет </a:t>
            </a:r>
            <a:r>
              <a:rPr lang="ru-RU" sz="2400" dirty="0" smtClean="0"/>
              <a:t>выполнена </a:t>
            </a:r>
            <a:r>
              <a:rPr lang="ru-RU" sz="2400" dirty="0"/>
              <a:t>один раз после окончания цикла, когда проверяемое условие станет неверно</a:t>
            </a:r>
            <a:r>
              <a:rPr lang="ru-RU" sz="2400" dirty="0" smtClean="0"/>
              <a:t>:</a:t>
            </a:r>
          </a:p>
          <a:p>
            <a:endParaRPr lang="ru-RU" sz="2400" dirty="0"/>
          </a:p>
          <a:p>
            <a:r>
              <a:rPr lang="ru-RU" sz="2400" dirty="0"/>
              <a:t>Пример </a:t>
            </a:r>
          </a:p>
          <a:p>
            <a:r>
              <a:rPr lang="ru-RU" sz="2400" b="1" dirty="0"/>
              <a:t>i = 1</a:t>
            </a:r>
          </a:p>
          <a:p>
            <a:r>
              <a:rPr lang="ru-RU" sz="2400" b="1" dirty="0" err="1"/>
              <a:t>while</a:t>
            </a:r>
            <a:r>
              <a:rPr lang="ru-RU" sz="2400" b="1" dirty="0"/>
              <a:t> i &lt;= 4:</a:t>
            </a:r>
          </a:p>
          <a:p>
            <a:r>
              <a:rPr lang="ru-RU" sz="2400" b="1" dirty="0"/>
              <a:t>    print (i, </a:t>
            </a:r>
            <a:r>
              <a:rPr lang="ru-RU" sz="2400" b="1" dirty="0" err="1"/>
              <a:t>end</a:t>
            </a:r>
            <a:r>
              <a:rPr lang="ru-RU" sz="2400" b="1" dirty="0"/>
              <a:t> = ‘ ‘)</a:t>
            </a:r>
          </a:p>
          <a:p>
            <a:r>
              <a:rPr lang="ru-RU" sz="2400" b="1" dirty="0"/>
              <a:t>    i += 1</a:t>
            </a:r>
          </a:p>
          <a:p>
            <a:r>
              <a:rPr lang="ru-RU" sz="2400" b="1" dirty="0" err="1"/>
              <a:t>else</a:t>
            </a:r>
            <a:r>
              <a:rPr lang="ru-RU" sz="2400" b="1" dirty="0"/>
              <a:t>:</a:t>
            </a:r>
          </a:p>
          <a:p>
            <a:r>
              <a:rPr lang="ru-RU" sz="2400" b="1" dirty="0"/>
              <a:t>    print ('\n Цикл окончен, i =', i)</a:t>
            </a:r>
          </a:p>
          <a:p>
            <a:r>
              <a:rPr lang="ru-RU" sz="2400" b="1" dirty="0"/>
              <a:t>Результат работы программы:</a:t>
            </a:r>
          </a:p>
          <a:p>
            <a:r>
              <a:rPr lang="ru-RU" sz="2400" b="1" dirty="0"/>
              <a:t>1 2  3 4</a:t>
            </a:r>
          </a:p>
          <a:p>
            <a:r>
              <a:rPr lang="ru-RU" sz="2400" b="1" dirty="0"/>
              <a:t>Цикл окончен, i = 5</a:t>
            </a:r>
          </a:p>
        </p:txBody>
      </p:sp>
    </p:spTree>
    <p:extLst>
      <p:ext uri="{BB962C8B-B14F-4D97-AF65-F5344CB8AC3E}">
        <p14:creationId xmlns:p14="http://schemas.microsoft.com/office/powerpoint/2010/main" val="421927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29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76672"/>
            <a:ext cx="86409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Цикл </a:t>
            </a:r>
            <a:r>
              <a:rPr lang="en-US" sz="2400" b="1" dirty="0"/>
              <a:t>for</a:t>
            </a:r>
            <a:r>
              <a:rPr lang="en-US" sz="2400" dirty="0"/>
              <a:t> </a:t>
            </a:r>
            <a:r>
              <a:rPr lang="ru-RU" sz="2400" dirty="0"/>
              <a:t>в </a:t>
            </a:r>
            <a:r>
              <a:rPr lang="en-US" sz="2400" dirty="0"/>
              <a:t>Python </a:t>
            </a:r>
            <a:r>
              <a:rPr lang="ru-RU" sz="2400" dirty="0"/>
              <a:t>в отличие от большинства языков программирования не использует счётчик, а </a:t>
            </a: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поочередно перебирает элементы</a:t>
            </a:r>
            <a:r>
              <a:rPr lang="ru-RU" sz="2400" dirty="0"/>
              <a:t> какого-либо итерируемого объекта (строки, списка и т.п</a:t>
            </a:r>
            <a:r>
              <a:rPr lang="ru-RU" sz="2400" dirty="0" smtClean="0"/>
              <a:t>.)</a:t>
            </a:r>
          </a:p>
          <a:p>
            <a:endParaRPr lang="ru-RU" sz="2400" dirty="0" smtClean="0"/>
          </a:p>
          <a:p>
            <a:r>
              <a:rPr lang="ru-RU" sz="2400" b="1" dirty="0" smtClean="0">
                <a:solidFill>
                  <a:srgbClr val="C75C0A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Пример:</a:t>
            </a:r>
            <a:endParaRPr lang="ru-RU" sz="2400" b="1" dirty="0">
              <a:solidFill>
                <a:srgbClr val="C75C0A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2400" dirty="0" smtClean="0">
                <a:solidFill>
                  <a:srgbClr val="C75C0A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702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for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702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 </a:t>
            </a:r>
            <a:r>
              <a:rPr lang="en-US" sz="2400" dirty="0">
                <a:solidFill>
                  <a:srgbClr val="4070A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'hello world'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: </a:t>
            </a:r>
            <a:endParaRPr lang="ru-RU" sz="240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2400" dirty="0">
                <a:solidFill>
                  <a:srgbClr val="C75C0A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</a:t>
            </a:r>
            <a:r>
              <a:rPr lang="en-US" sz="2400" dirty="0">
                <a:solidFill>
                  <a:srgbClr val="00702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print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666666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* </a:t>
            </a:r>
            <a:r>
              <a:rPr lang="en-US" sz="2400" dirty="0">
                <a:solidFill>
                  <a:srgbClr val="217F4F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end</a:t>
            </a:r>
            <a:r>
              <a:rPr lang="en-US" sz="2400" dirty="0">
                <a:solidFill>
                  <a:srgbClr val="666666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=</a:t>
            </a:r>
            <a:r>
              <a:rPr lang="en-US" sz="2400" dirty="0">
                <a:solidFill>
                  <a:srgbClr val="4070A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''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) </a:t>
            </a:r>
            <a:endParaRPr lang="ru-RU" sz="240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Результат выполнения:</a:t>
            </a:r>
          </a:p>
          <a:p>
            <a:r>
              <a:rPr lang="en-US" sz="2400" b="1" dirty="0" err="1" smtClean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hheelllloo</a:t>
            </a:r>
            <a:r>
              <a:rPr lang="en-US" sz="2400" b="1" dirty="0" smtClean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2400" b="1" dirty="0" err="1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wwoorrlldd</a:t>
            </a:r>
            <a:endParaRPr lang="ru-RU" sz="28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0236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48680"/>
            <a:ext cx="79928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Язык начал разрабатываться во второй половине 80-х </a:t>
            </a:r>
            <a:r>
              <a:rPr lang="ru-RU" sz="2400" dirty="0" err="1"/>
              <a:t>г.г</a:t>
            </a:r>
            <a:r>
              <a:rPr lang="ru-RU" sz="2400" dirty="0"/>
              <a:t>. прошлого века. Автором Питона стал программист из Нидерландов по имени Гвидо </a:t>
            </a:r>
            <a:r>
              <a:rPr lang="ru-RU" sz="2400" dirty="0" err="1"/>
              <a:t>ван</a:t>
            </a:r>
            <a:r>
              <a:rPr lang="ru-RU" sz="2400" dirty="0"/>
              <a:t> </a:t>
            </a:r>
            <a:r>
              <a:rPr lang="ru-RU" sz="2400" dirty="0" err="1"/>
              <a:t>Россум</a:t>
            </a:r>
            <a:r>
              <a:rPr lang="ru-RU" sz="2400" dirty="0"/>
              <a:t>. Изначально язык должен был стать объектно-ориентированным. Фактически, это был язык сценариев, т.е. скриптовый </a:t>
            </a:r>
            <a:r>
              <a:rPr lang="ru-RU" sz="2400" dirty="0" smtClean="0"/>
              <a:t>язык</a:t>
            </a:r>
            <a:r>
              <a:rPr lang="en-US" sz="2400" dirty="0" smtClean="0"/>
              <a:t> </a:t>
            </a:r>
            <a:r>
              <a:rPr lang="ru-RU" sz="2400" dirty="0" smtClean="0"/>
              <a:t>— </a:t>
            </a:r>
            <a:r>
              <a:rPr lang="ru-RU" sz="2400" dirty="0"/>
              <a:t>высокоуровневый язык сценариев (англ. </a:t>
            </a:r>
            <a:r>
              <a:rPr lang="ru-RU" sz="2400" dirty="0" err="1"/>
              <a:t>script</a:t>
            </a:r>
            <a:r>
              <a:rPr lang="ru-RU" sz="2400" dirty="0"/>
              <a:t>) — кратких описаний действий, выполняемых </a:t>
            </a:r>
            <a:r>
              <a:rPr lang="ru-RU" sz="2400" dirty="0" smtClean="0"/>
              <a:t>системой</a:t>
            </a:r>
            <a:endParaRPr lang="en-US" sz="2400" dirty="0" smtClean="0"/>
          </a:p>
          <a:p>
            <a:r>
              <a:rPr lang="ru-RU" sz="2400" dirty="0"/>
              <a:t>Эталонной реализацией Python является интерпретатор </a:t>
            </a:r>
            <a:r>
              <a:rPr lang="ru-RU" sz="2400" dirty="0" err="1"/>
              <a:t>CPython</a:t>
            </a:r>
            <a:r>
              <a:rPr lang="ru-RU" sz="2400" dirty="0"/>
              <a:t>, поддерживающий большинство активно используемых платформ и являющийся стандартом де-факто языка. Он распространяется под свободной лицензией Python </a:t>
            </a:r>
            <a:r>
              <a:rPr lang="ru-RU" sz="2400" dirty="0" err="1"/>
              <a:t>Software</a:t>
            </a:r>
            <a:r>
              <a:rPr lang="ru-RU" sz="2400" dirty="0"/>
              <a:t> </a:t>
            </a:r>
            <a:r>
              <a:rPr lang="ru-RU" sz="2400" dirty="0" err="1"/>
              <a:t>Foundation</a:t>
            </a:r>
            <a:r>
              <a:rPr lang="ru-RU" sz="2400" dirty="0"/>
              <a:t> </a:t>
            </a:r>
            <a:r>
              <a:rPr lang="ru-RU" sz="2400" dirty="0" err="1"/>
              <a:t>License</a:t>
            </a:r>
            <a:r>
              <a:rPr lang="ru-RU" sz="2400" dirty="0"/>
              <a:t>, позволяющей использовать его без ограничений в любых приложениях</a:t>
            </a:r>
          </a:p>
        </p:txBody>
      </p:sp>
    </p:spTree>
    <p:extLst>
      <p:ext uri="{BB962C8B-B14F-4D97-AF65-F5344CB8AC3E}">
        <p14:creationId xmlns:p14="http://schemas.microsoft.com/office/powerpoint/2010/main" val="186964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30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20688"/>
            <a:ext cx="89289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Для повторения </a:t>
            </a:r>
            <a:r>
              <a:rPr lang="ru-RU" sz="2400" dirty="0" smtClean="0"/>
              <a:t>тела цикла </a:t>
            </a:r>
            <a:r>
              <a:rPr lang="en-US" sz="2400" b="1" dirty="0" smtClean="0"/>
              <a:t>for</a:t>
            </a:r>
            <a:r>
              <a:rPr lang="ru-RU" sz="2400" dirty="0" smtClean="0"/>
              <a:t> </a:t>
            </a:r>
            <a:r>
              <a:rPr lang="en-US" sz="2400" dirty="0" smtClean="0"/>
              <a:t>n </a:t>
            </a:r>
            <a:r>
              <a:rPr lang="ru-RU" sz="2400" dirty="0" smtClean="0"/>
              <a:t>раз можно </a:t>
            </a:r>
            <a:r>
              <a:rPr lang="ru-RU" sz="2400" dirty="0"/>
              <a:t>использовать цикл </a:t>
            </a:r>
            <a:r>
              <a:rPr lang="ru-RU" sz="2400" dirty="0" smtClean="0"/>
              <a:t>вместе </a:t>
            </a:r>
            <a:r>
              <a:rPr lang="ru-RU" sz="2400" dirty="0"/>
              <a:t>с функцией </a:t>
            </a:r>
            <a:r>
              <a:rPr lang="ru-RU" sz="2400" b="1" dirty="0" err="1" smtClean="0"/>
              <a:t>range</a:t>
            </a:r>
            <a:r>
              <a:rPr lang="ru-RU" sz="2400" b="1" dirty="0" smtClean="0"/>
              <a:t>(n):</a:t>
            </a:r>
            <a:endParaRPr lang="en-US" sz="2400" b="1" dirty="0" smtClean="0"/>
          </a:p>
          <a:p>
            <a:r>
              <a:rPr lang="ru-RU" sz="2400" dirty="0" smtClean="0"/>
              <a:t>Пример:</a:t>
            </a:r>
            <a:endParaRPr lang="en-US" sz="2400" dirty="0" smtClean="0"/>
          </a:p>
          <a:p>
            <a:r>
              <a:rPr lang="ru-RU" sz="2400" dirty="0"/>
              <a:t>for i </a:t>
            </a:r>
            <a:r>
              <a:rPr lang="ru-RU" sz="2400" dirty="0" err="1"/>
              <a:t>in</a:t>
            </a:r>
            <a:r>
              <a:rPr lang="ru-RU" sz="2400" dirty="0"/>
              <a:t> </a:t>
            </a:r>
            <a:r>
              <a:rPr lang="ru-RU" sz="2400" dirty="0" err="1"/>
              <a:t>range</a:t>
            </a:r>
            <a:r>
              <a:rPr lang="ru-RU" sz="2400" dirty="0"/>
              <a:t> (4):  </a:t>
            </a:r>
          </a:p>
          <a:p>
            <a:r>
              <a:rPr lang="ru-RU" sz="2400" dirty="0" smtClean="0"/>
              <a:t>	print </a:t>
            </a:r>
            <a:r>
              <a:rPr lang="ru-RU" sz="2400" dirty="0"/>
              <a:t>(i, i ** 2)</a:t>
            </a:r>
          </a:p>
          <a:p>
            <a:r>
              <a:rPr lang="ru-RU" sz="2400" dirty="0"/>
              <a:t>Результат работы программы:</a:t>
            </a:r>
          </a:p>
          <a:p>
            <a:r>
              <a:rPr lang="ru-RU" sz="2400" dirty="0"/>
              <a:t>0 0</a:t>
            </a:r>
          </a:p>
          <a:p>
            <a:r>
              <a:rPr lang="ru-RU" sz="2400" dirty="0"/>
              <a:t>1 1</a:t>
            </a:r>
          </a:p>
          <a:p>
            <a:r>
              <a:rPr lang="ru-RU" sz="2400" dirty="0"/>
              <a:t>2 4</a:t>
            </a:r>
          </a:p>
          <a:p>
            <a:r>
              <a:rPr lang="ru-RU" sz="2400" dirty="0"/>
              <a:t>3 </a:t>
            </a:r>
            <a:r>
              <a:rPr lang="ru-RU" sz="2400" dirty="0" smtClean="0"/>
              <a:t>9</a:t>
            </a:r>
            <a:endParaRPr lang="en-US" sz="2400" dirty="0" smtClean="0"/>
          </a:p>
          <a:p>
            <a:r>
              <a:rPr lang="ru-RU" sz="2400" dirty="0"/>
              <a:t>В качестве n может </a:t>
            </a:r>
            <a:r>
              <a:rPr lang="ru-RU" sz="2400" dirty="0" smtClean="0"/>
              <a:t>использоваться целое число, </a:t>
            </a:r>
            <a:r>
              <a:rPr lang="ru-RU" sz="2400" dirty="0"/>
              <a:t>переменная или произвольное арифметическое выражение (например, 2 ** 10). Если значение n равно нулю или отрицательное, то тело цикла не выполнится ни разу.</a:t>
            </a:r>
          </a:p>
        </p:txBody>
      </p:sp>
    </p:spTree>
    <p:extLst>
      <p:ext uri="{BB962C8B-B14F-4D97-AF65-F5344CB8AC3E}">
        <p14:creationId xmlns:p14="http://schemas.microsoft.com/office/powerpoint/2010/main" val="313504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31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76672"/>
            <a:ext cx="871296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Функция </a:t>
            </a:r>
            <a:r>
              <a:rPr lang="ru-RU" sz="2400" b="1" dirty="0" err="1"/>
              <a:t>range</a:t>
            </a:r>
            <a:r>
              <a:rPr lang="ru-RU" sz="2400" dirty="0"/>
              <a:t> может также принимать не один, а два параметра. </a:t>
            </a:r>
            <a:endParaRPr lang="ru-RU" sz="2400" dirty="0" smtClean="0"/>
          </a:p>
          <a:p>
            <a:r>
              <a:rPr lang="ru-RU" sz="2400" dirty="0" smtClean="0"/>
              <a:t>Вызов </a:t>
            </a:r>
            <a:r>
              <a:rPr lang="ru-RU" sz="2400" b="1" dirty="0" err="1"/>
              <a:t>range</a:t>
            </a:r>
            <a:r>
              <a:rPr lang="ru-RU" sz="2400" b="1" dirty="0"/>
              <a:t> (a, b) </a:t>
            </a:r>
            <a:r>
              <a:rPr lang="ru-RU" sz="2400" dirty="0"/>
              <a:t>означает, что индексная переменная </a:t>
            </a:r>
            <a:r>
              <a:rPr lang="ru-RU" sz="2400" dirty="0" smtClean="0"/>
              <a:t>будет </a:t>
            </a:r>
            <a:r>
              <a:rPr lang="ru-RU" sz="2400" dirty="0"/>
              <a:t>принимать значения от </a:t>
            </a:r>
            <a:r>
              <a:rPr lang="ru-RU" sz="2400" b="1" dirty="0"/>
              <a:t>a</a:t>
            </a:r>
            <a:r>
              <a:rPr lang="ru-RU" sz="2400" dirty="0"/>
              <a:t> до </a:t>
            </a:r>
            <a:r>
              <a:rPr lang="ru-RU" sz="2400" b="1" dirty="0"/>
              <a:t>b – </a:t>
            </a:r>
            <a:r>
              <a:rPr lang="ru-RU" sz="2400" b="1" dirty="0" smtClean="0"/>
              <a:t>1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Пример: Вычислить квадраты целых чисел от 1 до 5</a:t>
            </a:r>
          </a:p>
          <a:p>
            <a:r>
              <a:rPr lang="en-US" sz="2400" smtClean="0"/>
              <a:t>n=5</a:t>
            </a:r>
            <a:endParaRPr lang="en-US" sz="2400" dirty="0"/>
          </a:p>
          <a:p>
            <a:r>
              <a:rPr lang="en-US" sz="2400" dirty="0"/>
              <a:t>for </a:t>
            </a:r>
            <a:r>
              <a:rPr lang="en-US" sz="2400" dirty="0" err="1"/>
              <a:t>i</a:t>
            </a:r>
            <a:r>
              <a:rPr lang="en-US" sz="2400" dirty="0"/>
              <a:t> in range (1,n+1):  </a:t>
            </a:r>
          </a:p>
          <a:p>
            <a:r>
              <a:rPr lang="en-US" sz="2400" dirty="0"/>
              <a:t>    print (</a:t>
            </a:r>
            <a:r>
              <a:rPr lang="en-US" sz="2400" dirty="0" err="1"/>
              <a:t>i</a:t>
            </a:r>
            <a:r>
              <a:rPr lang="en-US" sz="2400" dirty="0"/>
              <a:t>, </a:t>
            </a:r>
            <a:r>
              <a:rPr lang="en-US" sz="2400" dirty="0" err="1"/>
              <a:t>i</a:t>
            </a:r>
            <a:r>
              <a:rPr lang="en-US" sz="2400" dirty="0"/>
              <a:t> ** 2)</a:t>
            </a:r>
          </a:p>
          <a:p>
            <a:r>
              <a:rPr lang="ru-RU" sz="2400" dirty="0"/>
              <a:t>Результат работы программы:</a:t>
            </a:r>
          </a:p>
          <a:p>
            <a:r>
              <a:rPr lang="ru-RU" sz="2400" dirty="0" smtClean="0"/>
              <a:t>1 </a:t>
            </a:r>
            <a:r>
              <a:rPr lang="ru-RU" sz="2400" dirty="0"/>
              <a:t>1</a:t>
            </a:r>
          </a:p>
          <a:p>
            <a:r>
              <a:rPr lang="ru-RU" sz="2400" dirty="0"/>
              <a:t>2 4</a:t>
            </a:r>
          </a:p>
          <a:p>
            <a:r>
              <a:rPr lang="ru-RU" sz="2400" dirty="0"/>
              <a:t>3 </a:t>
            </a:r>
            <a:r>
              <a:rPr lang="ru-RU" sz="2400" dirty="0" smtClean="0"/>
              <a:t>9</a:t>
            </a:r>
          </a:p>
          <a:p>
            <a:r>
              <a:rPr lang="ru-RU" sz="2400" dirty="0" smtClean="0"/>
              <a:t>4 16</a:t>
            </a:r>
          </a:p>
          <a:p>
            <a:r>
              <a:rPr lang="ru-RU" sz="2400" dirty="0" smtClean="0"/>
              <a:t>5  25</a:t>
            </a:r>
            <a:endParaRPr lang="ru-RU" sz="2400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060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32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20688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Пример: </a:t>
            </a:r>
            <a:r>
              <a:rPr lang="ru-RU" sz="2400" dirty="0"/>
              <a:t>Найти сумму чисел от 1 до </a:t>
            </a:r>
            <a:r>
              <a:rPr lang="ru-RU" sz="2400" dirty="0" smtClean="0"/>
              <a:t>5</a:t>
            </a:r>
          </a:p>
          <a:p>
            <a:endParaRPr lang="ru-RU" sz="2400" dirty="0"/>
          </a:p>
          <a:p>
            <a:r>
              <a:rPr lang="ru-RU" sz="2400" dirty="0" err="1"/>
              <a:t>sum</a:t>
            </a:r>
            <a:r>
              <a:rPr lang="ru-RU" sz="2400" dirty="0"/>
              <a:t> = 0</a:t>
            </a:r>
          </a:p>
          <a:p>
            <a:r>
              <a:rPr lang="ru-RU" sz="2400" dirty="0"/>
              <a:t>n = 5</a:t>
            </a:r>
          </a:p>
          <a:p>
            <a:r>
              <a:rPr lang="ru-RU" sz="2400" dirty="0"/>
              <a:t>for i </a:t>
            </a:r>
            <a:r>
              <a:rPr lang="ru-RU" sz="2400" dirty="0" err="1"/>
              <a:t>in</a:t>
            </a:r>
            <a:r>
              <a:rPr lang="ru-RU" sz="2400" dirty="0"/>
              <a:t> </a:t>
            </a:r>
            <a:r>
              <a:rPr lang="ru-RU" sz="2400" dirty="0" err="1"/>
              <a:t>range</a:t>
            </a:r>
            <a:r>
              <a:rPr lang="ru-RU" sz="2400" dirty="0"/>
              <a:t> (1, n + 1):</a:t>
            </a:r>
          </a:p>
          <a:p>
            <a:r>
              <a:rPr lang="ru-RU" sz="2400" dirty="0" smtClean="0"/>
              <a:t>	print </a:t>
            </a:r>
            <a:r>
              <a:rPr lang="ru-RU" sz="2400" dirty="0"/>
              <a:t>(i, </a:t>
            </a:r>
            <a:r>
              <a:rPr lang="ru-RU" sz="2400" dirty="0" err="1"/>
              <a:t>end</a:t>
            </a:r>
            <a:r>
              <a:rPr lang="ru-RU" sz="2400" dirty="0"/>
              <a:t> = ' ')	#  </a:t>
            </a:r>
            <a:r>
              <a:rPr lang="ru-RU" sz="2000" dirty="0"/>
              <a:t>выводим все числа в одну строку</a:t>
            </a:r>
          </a:p>
          <a:p>
            <a:r>
              <a:rPr lang="ru-RU" sz="2400" dirty="0"/>
              <a:t>    </a:t>
            </a:r>
            <a:r>
              <a:rPr lang="ru-RU" sz="2400" dirty="0" smtClean="0"/>
              <a:t>       </a:t>
            </a:r>
            <a:r>
              <a:rPr lang="ru-RU" sz="2400" dirty="0" err="1" smtClean="0"/>
              <a:t>sum</a:t>
            </a:r>
            <a:r>
              <a:rPr lang="ru-RU" sz="2400" dirty="0" smtClean="0"/>
              <a:t> </a:t>
            </a:r>
            <a:r>
              <a:rPr lang="ru-RU" sz="2400" dirty="0"/>
              <a:t>+= i</a:t>
            </a:r>
          </a:p>
          <a:p>
            <a:r>
              <a:rPr lang="en-US" sz="2400" dirty="0"/>
              <a:t>print </a:t>
            </a:r>
            <a:r>
              <a:rPr lang="en-US" sz="2400" dirty="0" smtClean="0"/>
              <a:t>()</a:t>
            </a:r>
            <a:endParaRPr lang="en-US" sz="2400" dirty="0"/>
          </a:p>
          <a:p>
            <a:r>
              <a:rPr lang="ru-RU" sz="2400" dirty="0" smtClean="0"/>
              <a:t>print (</a:t>
            </a:r>
            <a:r>
              <a:rPr lang="ru-RU" sz="2400" dirty="0" err="1" smtClean="0"/>
              <a:t>sum</a:t>
            </a:r>
            <a:r>
              <a:rPr lang="ru-RU" sz="2400" dirty="0"/>
              <a:t>)	#  выводим сумму с новой строки</a:t>
            </a:r>
          </a:p>
          <a:p>
            <a:r>
              <a:rPr lang="ru-RU" sz="2400" dirty="0"/>
              <a:t>Результат работы программы:</a:t>
            </a:r>
          </a:p>
          <a:p>
            <a:r>
              <a:rPr lang="ru-RU" sz="2400" dirty="0"/>
              <a:t>1 2 3 4 5 </a:t>
            </a:r>
          </a:p>
          <a:p>
            <a:r>
              <a:rPr lang="ru-RU" sz="2400" dirty="0"/>
              <a:t> 15</a:t>
            </a:r>
          </a:p>
        </p:txBody>
      </p:sp>
    </p:spTree>
    <p:extLst>
      <p:ext uri="{BB962C8B-B14F-4D97-AF65-F5344CB8AC3E}">
        <p14:creationId xmlns:p14="http://schemas.microsoft.com/office/powerpoint/2010/main" val="310823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33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60648"/>
            <a:ext cx="836327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Если </a:t>
            </a:r>
            <a:r>
              <a:rPr lang="ru-RU" sz="2400" dirty="0" smtClean="0"/>
              <a:t>использовать </a:t>
            </a:r>
            <a:r>
              <a:rPr lang="ru-RU" sz="2400" dirty="0" err="1" smtClean="0"/>
              <a:t>range</a:t>
            </a:r>
            <a:r>
              <a:rPr lang="ru-RU" sz="2400" dirty="0"/>
              <a:t>() с тремя аргументами, последним из них будет шаг итерации</a:t>
            </a:r>
            <a:r>
              <a:rPr lang="ru-RU" sz="2400" dirty="0" smtClean="0"/>
              <a:t>:</a:t>
            </a:r>
          </a:p>
          <a:p>
            <a:endParaRPr lang="ru-RU" sz="2400" dirty="0"/>
          </a:p>
          <a:p>
            <a:r>
              <a:rPr lang="ru-RU" sz="2400" b="1" dirty="0"/>
              <a:t>for i </a:t>
            </a:r>
            <a:r>
              <a:rPr lang="ru-RU" sz="2400" b="1" dirty="0" err="1"/>
              <a:t>in</a:t>
            </a:r>
            <a:r>
              <a:rPr lang="ru-RU" sz="2400" b="1" dirty="0"/>
              <a:t> </a:t>
            </a:r>
            <a:r>
              <a:rPr lang="ru-RU" sz="2400" b="1" dirty="0" err="1"/>
              <a:t>range</a:t>
            </a:r>
            <a:r>
              <a:rPr lang="ru-RU" sz="2400" b="1" dirty="0"/>
              <a:t>(1, 10, 2):</a:t>
            </a:r>
          </a:p>
          <a:p>
            <a:r>
              <a:rPr lang="ru-RU" sz="2400" b="1" dirty="0" smtClean="0"/>
              <a:t>	print(i)</a:t>
            </a:r>
          </a:p>
          <a:p>
            <a:r>
              <a:rPr lang="ru-RU" sz="2400" dirty="0" smtClean="0"/>
              <a:t>Результат:</a:t>
            </a:r>
            <a:endParaRPr lang="ru-RU" sz="2400" dirty="0"/>
          </a:p>
          <a:p>
            <a:r>
              <a:rPr lang="ru-RU" sz="2000" dirty="0"/>
              <a:t>1</a:t>
            </a:r>
          </a:p>
          <a:p>
            <a:r>
              <a:rPr lang="ru-RU" sz="2000" dirty="0"/>
              <a:t>3</a:t>
            </a:r>
          </a:p>
          <a:p>
            <a:r>
              <a:rPr lang="ru-RU" sz="2000" dirty="0"/>
              <a:t>5</a:t>
            </a:r>
          </a:p>
          <a:p>
            <a:r>
              <a:rPr lang="ru-RU" sz="2000" dirty="0"/>
              <a:t>7</a:t>
            </a:r>
          </a:p>
          <a:p>
            <a:r>
              <a:rPr lang="ru-RU" sz="2000" dirty="0" smtClean="0"/>
              <a:t>9</a:t>
            </a:r>
          </a:p>
          <a:p>
            <a:endParaRPr lang="ru-RU" sz="2000" b="1" dirty="0" smtClean="0"/>
          </a:p>
          <a:p>
            <a:r>
              <a:rPr lang="en-US" sz="2400" b="1" dirty="0" smtClean="0"/>
              <a:t>for </a:t>
            </a:r>
            <a:r>
              <a:rPr lang="en-US" sz="2400" b="1" dirty="0" err="1"/>
              <a:t>i</a:t>
            </a:r>
            <a:r>
              <a:rPr lang="en-US" sz="2400" b="1" dirty="0"/>
              <a:t> in range(10, 5, -1):</a:t>
            </a:r>
          </a:p>
          <a:p>
            <a:r>
              <a:rPr lang="ru-RU" sz="2400" b="1" dirty="0" smtClean="0"/>
              <a:t>	</a:t>
            </a:r>
            <a:r>
              <a:rPr lang="en-US" sz="2400" b="1" dirty="0" smtClean="0"/>
              <a:t>print </a:t>
            </a:r>
            <a:r>
              <a:rPr lang="en-US" sz="2400" b="1" dirty="0"/>
              <a:t>(</a:t>
            </a:r>
            <a:r>
              <a:rPr lang="en-US" sz="2400" b="1" dirty="0" err="1"/>
              <a:t>i</a:t>
            </a:r>
            <a:r>
              <a:rPr lang="en-US" sz="2400" b="1" dirty="0"/>
              <a:t>, end = </a:t>
            </a:r>
            <a:r>
              <a:rPr lang="en-US" sz="2400" b="1" dirty="0" smtClean="0"/>
              <a:t>‘</a:t>
            </a:r>
            <a:r>
              <a:rPr lang="ru-RU" sz="2400" b="1" dirty="0" smtClean="0"/>
              <a:t> </a:t>
            </a:r>
            <a:r>
              <a:rPr lang="en-US" sz="2400" b="1" dirty="0" smtClean="0"/>
              <a:t>‘)</a:t>
            </a:r>
            <a:r>
              <a:rPr lang="ru-RU" sz="2400" b="1" dirty="0" smtClean="0"/>
              <a:t>	</a:t>
            </a:r>
            <a:endParaRPr lang="en-US" sz="2400" b="1" dirty="0"/>
          </a:p>
          <a:p>
            <a:r>
              <a:rPr lang="ru-RU" sz="2400" dirty="0"/>
              <a:t>Результат:</a:t>
            </a:r>
          </a:p>
          <a:p>
            <a:r>
              <a:rPr lang="en-US" sz="2400" dirty="0"/>
              <a:t>10 9 8 7 6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7887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955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>Коллекции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742656"/>
          </a:xfrm>
        </p:spPr>
        <p:txBody>
          <a:bodyPr/>
          <a:lstStyle/>
          <a:p>
            <a:r>
              <a:rPr lang="ru-RU" dirty="0"/>
              <a:t>Списки и кортежи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Коллекция</a:t>
            </a:r>
            <a:r>
              <a:rPr lang="ru-RU" sz="2400" dirty="0"/>
              <a:t> --- это переменная-контейнер, в которой может содержаться какое-то количество </a:t>
            </a:r>
            <a:r>
              <a:rPr lang="ru-RU" sz="2400" dirty="0" smtClean="0"/>
              <a:t>объектов. Сами </a:t>
            </a:r>
            <a:r>
              <a:rPr lang="ru-RU" sz="2400" dirty="0"/>
              <a:t>объекты могут быть одного типа или </a:t>
            </a:r>
            <a:r>
              <a:rPr lang="ru-RU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разного</a:t>
            </a:r>
            <a:r>
              <a:rPr lang="ru-RU" sz="2400" dirty="0"/>
              <a:t>. В случае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списков</a:t>
            </a:r>
            <a:r>
              <a:rPr lang="ru-RU" sz="2400" dirty="0"/>
              <a:t> это упорядоченные наборы </a:t>
            </a:r>
            <a:r>
              <a:rPr lang="ru-RU" sz="2400" dirty="0" smtClean="0"/>
              <a:t>элементов. </a:t>
            </a:r>
            <a:r>
              <a:rPr lang="ru-RU" sz="2400" dirty="0"/>
              <a:t>Можно создать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списков </a:t>
            </a:r>
            <a:r>
              <a:rPr lang="ru-RU" sz="2400" dirty="0"/>
              <a:t>неограниченной вложенности.</a:t>
            </a:r>
          </a:p>
          <a:p>
            <a:pPr marL="0" indent="0">
              <a:buNone/>
            </a:pPr>
            <a:r>
              <a:rPr lang="ru-RU" sz="2400" dirty="0"/>
              <a:t>Есть три основных способа создания списков</a:t>
            </a:r>
          </a:p>
          <a:p>
            <a:pPr marL="457200" indent="-457200">
              <a:buAutoNum type="arabicPeriod"/>
            </a:pPr>
            <a:r>
              <a:rPr lang="ru-RU" sz="2400" dirty="0"/>
              <a:t>Функция </a:t>
            </a:r>
            <a:r>
              <a:rPr lang="en-US" sz="2400" dirty="0"/>
              <a:t>list()</a:t>
            </a:r>
          </a:p>
          <a:p>
            <a:pPr marL="457200" indent="-457200">
              <a:buAutoNum type="arabicPeriod"/>
            </a:pPr>
            <a:r>
              <a:rPr lang="ru-RU" sz="2400" dirty="0"/>
              <a:t>Объявление списка с помощью литерала</a:t>
            </a:r>
          </a:p>
          <a:p>
            <a:pPr marL="457200" indent="-457200">
              <a:buAutoNum type="arabicPeriod"/>
            </a:pPr>
            <a:r>
              <a:rPr lang="ru-RU" sz="2400" dirty="0"/>
              <a:t>Использование генератора списков</a:t>
            </a:r>
          </a:p>
          <a:p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34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32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35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48680"/>
            <a:ext cx="554461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Создание списка с помощью функции </a:t>
            </a:r>
            <a:r>
              <a:rPr lang="ru-RU" sz="2400" b="1" dirty="0" err="1"/>
              <a:t>list</a:t>
            </a:r>
            <a:r>
              <a:rPr lang="ru-RU" sz="2400" b="1" dirty="0" smtClean="0"/>
              <a:t>()</a:t>
            </a:r>
          </a:p>
          <a:p>
            <a:r>
              <a:rPr lang="ru-RU" sz="2400" dirty="0"/>
              <a:t>Данный метод удобен, если необходимо создать список из строки (или любого другого итерируемого объекта</a:t>
            </a:r>
            <a:r>
              <a:rPr lang="ru-RU" sz="2400" dirty="0" smtClean="0"/>
              <a:t>)</a:t>
            </a:r>
          </a:p>
          <a:p>
            <a:endParaRPr lang="ru-RU" sz="2400" dirty="0" smtClean="0"/>
          </a:p>
          <a:p>
            <a:r>
              <a:rPr lang="en-US" sz="2400" b="1" dirty="0" smtClean="0"/>
              <a:t>SPIS_</a:t>
            </a:r>
            <a:r>
              <a:rPr lang="ru-RU" sz="2400" b="1" dirty="0" smtClean="0"/>
              <a:t>1=</a:t>
            </a:r>
            <a:r>
              <a:rPr lang="en-US" sz="2400" b="1" dirty="0" err="1"/>
              <a:t>l</a:t>
            </a:r>
            <a:r>
              <a:rPr lang="ru-RU" sz="2400" b="1" dirty="0" err="1" smtClean="0"/>
              <a:t>ist</a:t>
            </a:r>
            <a:r>
              <a:rPr lang="ru-RU" sz="2400" b="1" dirty="0"/>
              <a:t>(“</a:t>
            </a:r>
            <a:r>
              <a:rPr lang="ru-RU" sz="2400" b="1" dirty="0" err="1"/>
              <a:t>hello</a:t>
            </a:r>
            <a:r>
              <a:rPr lang="ru-RU" sz="2400" b="1" dirty="0" smtClean="0"/>
              <a:t>”)</a:t>
            </a:r>
          </a:p>
          <a:p>
            <a:r>
              <a:rPr lang="en-US" sz="2400" b="1" dirty="0" smtClean="0"/>
              <a:t>SPIS_1 </a:t>
            </a:r>
            <a:r>
              <a:rPr lang="ru-RU" sz="2400" b="1" dirty="0"/>
              <a:t>будет </a:t>
            </a:r>
            <a:r>
              <a:rPr lang="ru-RU" sz="2400" b="1" dirty="0" smtClean="0"/>
              <a:t>равен [‘</a:t>
            </a:r>
            <a:r>
              <a:rPr lang="en-US" sz="2400" b="1" dirty="0" err="1" smtClean="0"/>
              <a:t>h</a:t>
            </a:r>
            <a:r>
              <a:rPr lang="en-US" sz="2400" b="1" dirty="0" err="1"/>
              <a:t>’,’e’,’l’,’l’,’o</a:t>
            </a:r>
            <a:r>
              <a:rPr lang="en-US" sz="2400" b="1" dirty="0"/>
              <a:t>’]</a:t>
            </a:r>
          </a:p>
          <a:p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351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451520"/>
          </a:xfrm>
        </p:spPr>
        <p:txBody>
          <a:bodyPr/>
          <a:lstStyle/>
          <a:p>
            <a:r>
              <a:rPr lang="ru-RU" sz="2800" dirty="0" smtClean="0">
                <a:solidFill>
                  <a:schemeClr val="bg2"/>
                </a:solidFill>
              </a:rPr>
              <a:t>Объявление списка с помощью литерала</a:t>
            </a:r>
            <a:endParaRPr lang="ru-RU" sz="2800" dirty="0">
              <a:solidFill>
                <a:schemeClr val="bg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742656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pis_2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=[1,”abc”, [‘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h’,’e’,’l’,’l’,’o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’], 3.14]</a:t>
            </a:r>
          </a:p>
          <a:p>
            <a:pPr marL="0" indent="0">
              <a:buNone/>
            </a:pPr>
            <a:r>
              <a:rPr lang="ru-RU" sz="2400" dirty="0" smtClean="0"/>
              <a:t>В данном списке одновременно находятся целое</a:t>
            </a:r>
            <a:r>
              <a:rPr lang="en-US" sz="2400" dirty="0" smtClean="0"/>
              <a:t> </a:t>
            </a:r>
            <a:r>
              <a:rPr lang="ru-RU" sz="2400" dirty="0" smtClean="0"/>
              <a:t>число, строка, список из строк и число с плавающей точкой</a:t>
            </a:r>
            <a:endParaRPr lang="en-US" sz="2400" dirty="0" smtClean="0"/>
          </a:p>
          <a:p>
            <a:pPr marL="0" indent="0">
              <a:buNone/>
            </a:pPr>
            <a:r>
              <a:rPr lang="ru-RU" sz="2400" dirty="0" smtClean="0"/>
              <a:t>Пример: создать </a:t>
            </a:r>
            <a:r>
              <a:rPr lang="ru-RU" sz="2400" dirty="0"/>
              <a:t>список </a:t>
            </a:r>
            <a:r>
              <a:rPr lang="ru-RU" sz="2400" dirty="0" smtClean="0"/>
              <a:t>из </a:t>
            </a:r>
            <a:r>
              <a:rPr lang="en-US" sz="2400" dirty="0"/>
              <a:t>n </a:t>
            </a:r>
            <a:r>
              <a:rPr lang="ru-RU" sz="2400" dirty="0" smtClean="0"/>
              <a:t>целых чисел 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en-US" sz="2400" b="1" dirty="0"/>
              <a:t>a = [ ]     	</a:t>
            </a:r>
            <a:r>
              <a:rPr lang="en-US" sz="2400" dirty="0"/>
              <a:t>	 #	</a:t>
            </a:r>
            <a:r>
              <a:rPr lang="ru-RU" sz="2400" dirty="0"/>
              <a:t>создаем пустой список</a:t>
            </a:r>
          </a:p>
          <a:p>
            <a:pPr marL="0" indent="0">
              <a:buNone/>
            </a:pPr>
            <a:r>
              <a:rPr lang="en-US" sz="2400" b="1" dirty="0" smtClean="0"/>
              <a:t>n </a:t>
            </a:r>
            <a:r>
              <a:rPr lang="en-US" sz="2400" b="1" dirty="0"/>
              <a:t>= </a:t>
            </a:r>
            <a:r>
              <a:rPr lang="en-US" sz="2400" b="1" dirty="0" err="1"/>
              <a:t>int</a:t>
            </a:r>
            <a:r>
              <a:rPr lang="en-US" sz="2400" b="1" dirty="0"/>
              <a:t> (input ()) </a:t>
            </a:r>
            <a:r>
              <a:rPr lang="en-US" sz="2400" dirty="0"/>
              <a:t>	 # </a:t>
            </a:r>
            <a:r>
              <a:rPr lang="ru-RU" sz="2000" dirty="0" smtClean="0"/>
              <a:t>вводим </a:t>
            </a:r>
            <a:r>
              <a:rPr lang="ru-RU" sz="2000" dirty="0"/>
              <a:t>количество элементов в </a:t>
            </a:r>
            <a:r>
              <a:rPr lang="ru-RU" sz="2000" dirty="0" smtClean="0"/>
              <a:t>списке</a:t>
            </a:r>
            <a:endParaRPr lang="en-US" sz="2000" dirty="0" smtClean="0"/>
          </a:p>
          <a:p>
            <a:pPr marL="0" indent="0">
              <a:buNone/>
            </a:pPr>
            <a:r>
              <a:rPr lang="en-US" sz="2400" b="1" dirty="0" smtClean="0"/>
              <a:t>for </a:t>
            </a:r>
            <a:r>
              <a:rPr lang="en-US" sz="2400" b="1" dirty="0" err="1"/>
              <a:t>i</a:t>
            </a:r>
            <a:r>
              <a:rPr lang="en-US" sz="2400" b="1" dirty="0"/>
              <a:t> in range (n): 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r>
              <a:rPr lang="en-US" sz="2400" b="1" dirty="0"/>
              <a:t>    new = </a:t>
            </a:r>
            <a:r>
              <a:rPr lang="en-US" sz="2400" b="1" dirty="0" err="1"/>
              <a:t>int</a:t>
            </a:r>
            <a:r>
              <a:rPr lang="en-US" sz="2400" b="1" dirty="0"/>
              <a:t> (input ())  </a:t>
            </a:r>
            <a:r>
              <a:rPr lang="en-US" sz="2400" b="1" dirty="0" smtClean="0"/>
              <a:t>  </a:t>
            </a:r>
            <a:r>
              <a:rPr lang="en-US" sz="2400" dirty="0" smtClean="0"/>
              <a:t># </a:t>
            </a:r>
            <a:r>
              <a:rPr lang="ru-RU" sz="2400" dirty="0"/>
              <a:t>считываем очередной элемент</a:t>
            </a:r>
          </a:p>
          <a:p>
            <a:pPr marL="0" indent="0">
              <a:buNone/>
            </a:pPr>
            <a:r>
              <a:rPr lang="ru-RU" sz="2400" dirty="0"/>
              <a:t>    </a:t>
            </a:r>
            <a:r>
              <a:rPr lang="en-US" sz="2400" b="1" dirty="0" err="1"/>
              <a:t>a.append</a:t>
            </a:r>
            <a:r>
              <a:rPr lang="en-US" sz="2400" b="1" dirty="0"/>
              <a:t> (new)</a:t>
            </a:r>
            <a:r>
              <a:rPr lang="en-US" sz="2400" dirty="0"/>
              <a:t> 	 </a:t>
            </a:r>
            <a:r>
              <a:rPr lang="en-US" sz="2400" dirty="0" smtClean="0"/>
              <a:t>     # </a:t>
            </a:r>
            <a:r>
              <a:rPr lang="ru-RU" sz="2400" dirty="0"/>
              <a:t>добавляем его в список</a:t>
            </a:r>
          </a:p>
          <a:p>
            <a:pPr marL="0" indent="0">
              <a:buNone/>
            </a:pPr>
            <a:r>
              <a:rPr lang="en-US" sz="2400" b="1" dirty="0" smtClean="0"/>
              <a:t>print </a:t>
            </a:r>
            <a:r>
              <a:rPr lang="en-US" sz="2400" b="1" dirty="0"/>
              <a:t>(</a:t>
            </a:r>
            <a:r>
              <a:rPr lang="en-US" sz="2400" b="1" dirty="0" smtClean="0"/>
              <a:t>a)</a:t>
            </a:r>
            <a:endParaRPr lang="ru-RU" sz="2400" b="1" dirty="0"/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Важно! Нумерация элементов 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списка начинается </a:t>
            </a: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нуля.</a:t>
            </a:r>
            <a:endParaRPr lang="en-US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826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39552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Генераторы списков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spis_3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= [c for c in range(0,10)]</a:t>
            </a:r>
          </a:p>
          <a:p>
            <a:pPr marL="0" indent="0">
              <a:buNone/>
            </a:pPr>
            <a:r>
              <a:rPr lang="ru-RU" sz="2400" dirty="0" smtClean="0"/>
              <a:t>Данный список будет содержать числа от 0 до 9 Возможны и более сложные конструкции</a:t>
            </a:r>
          </a:p>
          <a:p>
            <a:pPr marL="0" inden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pis_4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= [c for c in range(0,10) if c%2==0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print(spis_4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 smtClean="0"/>
              <a:t>Список </a:t>
            </a:r>
            <a:r>
              <a:rPr lang="en-US" sz="2400" b="1" dirty="0" smtClean="0"/>
              <a:t>spis_4</a:t>
            </a:r>
            <a:r>
              <a:rPr lang="en-US" sz="2400" dirty="0" smtClean="0"/>
              <a:t> </a:t>
            </a:r>
            <a:r>
              <a:rPr lang="ru-RU" sz="2400" dirty="0" smtClean="0"/>
              <a:t>будет содержать чётные числа от 0 до </a:t>
            </a:r>
            <a:r>
              <a:rPr lang="ru-RU" sz="2400" dirty="0"/>
              <a:t>8</a:t>
            </a:r>
            <a:endParaRPr lang="ru-RU" sz="2400" dirty="0" smtClean="0"/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2400" kern="1200" dirty="0" smtClean="0">
                <a:solidFill>
                  <a:srgbClr val="000000"/>
                </a:solidFill>
              </a:rPr>
              <a:t>Результат </a:t>
            </a:r>
            <a:r>
              <a:rPr lang="ru-RU" sz="2400" kern="1200" dirty="0">
                <a:solidFill>
                  <a:srgbClr val="000000"/>
                </a:solidFill>
              </a:rPr>
              <a:t>работы программы</a:t>
            </a:r>
            <a:r>
              <a:rPr lang="ru-RU" sz="2400" kern="1200" dirty="0" smtClean="0">
                <a:solidFill>
                  <a:srgbClr val="000000"/>
                </a:solidFill>
              </a:rPr>
              <a:t>: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2400" b="1" kern="1200" dirty="0" smtClean="0">
                <a:solidFill>
                  <a:srgbClr val="000000"/>
                </a:solidFill>
              </a:rPr>
              <a:t>[0</a:t>
            </a:r>
            <a:r>
              <a:rPr lang="ru-RU" sz="2400" b="1" kern="1200" dirty="0">
                <a:solidFill>
                  <a:srgbClr val="000000"/>
                </a:solidFill>
              </a:rPr>
              <a:t>, 2, 4, 6, 8</a:t>
            </a:r>
            <a:r>
              <a:rPr lang="ru-RU" sz="2400" b="1" kern="1200" dirty="0" smtClean="0">
                <a:solidFill>
                  <a:srgbClr val="000000"/>
                </a:solidFill>
              </a:rPr>
              <a:t>]</a:t>
            </a:r>
          </a:p>
          <a:p>
            <a:r>
              <a:rPr lang="ru-RU" sz="2400" dirty="0"/>
              <a:t>Чтобы обратиться к конкретному элементу списка, </a:t>
            </a:r>
            <a:r>
              <a:rPr lang="ru-RU" sz="2400" dirty="0" smtClean="0"/>
              <a:t> </a:t>
            </a:r>
            <a:r>
              <a:rPr lang="ru-RU" sz="2400" dirty="0"/>
              <a:t>обращаемся к элементу по </a:t>
            </a:r>
            <a:r>
              <a:rPr lang="ru-RU" sz="2400" dirty="0" smtClean="0"/>
              <a:t>индексу: </a:t>
            </a:r>
          </a:p>
          <a:p>
            <a:r>
              <a:rPr lang="en-US" sz="2400" b="1" kern="1200" dirty="0" smtClean="0">
                <a:solidFill>
                  <a:srgbClr val="000000"/>
                </a:solidFill>
              </a:rPr>
              <a:t>print(spis_4[1])</a:t>
            </a:r>
          </a:p>
          <a:p>
            <a:pPr marL="0" indent="0">
              <a:buNone/>
            </a:pPr>
            <a:r>
              <a:rPr lang="ru-RU" sz="2400" kern="1200" dirty="0">
                <a:solidFill>
                  <a:srgbClr val="000000"/>
                </a:solidFill>
              </a:rPr>
              <a:t>Результат </a:t>
            </a:r>
            <a:r>
              <a:rPr lang="ru-RU" sz="2400" kern="1200" dirty="0" smtClean="0">
                <a:solidFill>
                  <a:srgbClr val="000000"/>
                </a:solidFill>
              </a:rPr>
              <a:t>работы</a:t>
            </a:r>
            <a:r>
              <a:rPr lang="en-US" sz="2400" kern="1200" dirty="0" smtClean="0">
                <a:solidFill>
                  <a:srgbClr val="000000"/>
                </a:solidFill>
              </a:rPr>
              <a:t>: </a:t>
            </a:r>
            <a:r>
              <a:rPr lang="en-US" sz="2400" b="1" kern="1200" dirty="0" smtClean="0">
                <a:solidFill>
                  <a:srgbClr val="000000"/>
                </a:solidFill>
              </a:rPr>
              <a:t>2</a:t>
            </a:r>
            <a:endParaRPr lang="ru-RU" sz="2400" b="1" kern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49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38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Можно использовать </a:t>
            </a: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доступ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к элементу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по </a:t>
            </a: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индексу</a:t>
            </a:r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US" sz="2400" b="1" dirty="0"/>
              <a:t>Import </a:t>
            </a:r>
            <a:r>
              <a:rPr lang="en-US" sz="2400" b="1" dirty="0" smtClean="0"/>
              <a:t>random</a:t>
            </a:r>
          </a:p>
          <a:p>
            <a:r>
              <a:rPr lang="en-US" sz="2400" b="1" dirty="0" smtClean="0"/>
              <a:t>a[n]=</a:t>
            </a:r>
            <a:r>
              <a:rPr lang="en-US" sz="2400" dirty="0"/>
              <a:t> </a:t>
            </a:r>
            <a:r>
              <a:rPr lang="en-US" sz="2400" b="1" dirty="0" err="1"/>
              <a:t>random.randint</a:t>
            </a:r>
            <a:r>
              <a:rPr lang="en-US" sz="2400" b="1" dirty="0"/>
              <a:t>(10, 15</a:t>
            </a:r>
            <a:r>
              <a:rPr lang="en-US" sz="2400" b="1" dirty="0" smtClean="0"/>
              <a:t>)</a:t>
            </a:r>
            <a:endParaRPr lang="ru-RU" sz="2400" b="1" dirty="0" smtClean="0"/>
          </a:p>
          <a:p>
            <a:r>
              <a:rPr lang="en-US" sz="2400" b="1" dirty="0" smtClean="0"/>
              <a:t>print(a[n])</a:t>
            </a:r>
          </a:p>
          <a:p>
            <a:r>
              <a:rPr lang="ru-RU" sz="2400" dirty="0" smtClean="0"/>
              <a:t>Результат может быть таким:</a:t>
            </a:r>
          </a:p>
          <a:p>
            <a:r>
              <a:rPr lang="ru-RU" sz="2400" b="1" dirty="0" smtClean="0"/>
              <a:t>15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00173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83568"/>
          </a:xfrm>
        </p:spPr>
        <p:txBody>
          <a:bodyPr/>
          <a:lstStyle/>
          <a:p>
            <a:r>
              <a:rPr lang="ru-RU" sz="3200" dirty="0" smtClean="0">
                <a:solidFill>
                  <a:schemeClr val="bg2"/>
                </a:solidFill>
              </a:rPr>
              <a:t>Некоторые стандартные функции работы со списками </a:t>
            </a:r>
            <a:endParaRPr lang="ru-RU" sz="3200" dirty="0">
              <a:solidFill>
                <a:schemeClr val="bg2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/>
          <a:lstStyle/>
          <a:p>
            <a:r>
              <a:rPr lang="ru-RU" sz="2400" dirty="0"/>
              <a:t>Часто нам нужно найти минимальный/максимальный элемент в массиве или посчитать сумму всех элементов. Вы можете это сделать при помощи встроенных функций </a:t>
            </a:r>
            <a:r>
              <a:rPr lang="en-US" sz="2400" b="1" dirty="0"/>
              <a:t>min</a:t>
            </a:r>
            <a:r>
              <a:rPr lang="ru-RU" sz="2400" b="1" dirty="0"/>
              <a:t>, </a:t>
            </a:r>
            <a:r>
              <a:rPr lang="en-US" sz="2400" b="1" dirty="0"/>
              <a:t>max</a:t>
            </a:r>
            <a:r>
              <a:rPr lang="ru-RU" sz="2400" b="1" dirty="0"/>
              <a:t>, </a:t>
            </a:r>
            <a:r>
              <a:rPr lang="en-US" sz="2400" b="1" dirty="0"/>
              <a:t>sum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Пример:</a:t>
            </a:r>
          </a:p>
          <a:p>
            <a:pPr marL="0" indent="0">
              <a:buNone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[4, 17, 19, 9, 2, 6, 10, 13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print(min(b))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print(max(b))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print(sum(b)</a:t>
            </a:r>
            <a:r>
              <a:rPr lang="en-US" sz="2400" dirty="0" smtClean="0"/>
              <a:t>)</a:t>
            </a:r>
            <a:r>
              <a:rPr lang="ru-RU" sz="2400" dirty="0" smtClean="0"/>
              <a:t> </a:t>
            </a:r>
          </a:p>
          <a:p>
            <a:pPr marL="0" indent="0">
              <a:buNone/>
            </a:pPr>
            <a:r>
              <a:rPr lang="ru-RU" sz="2000" dirty="0" smtClean="0"/>
              <a:t>Результат:</a:t>
            </a:r>
          </a:p>
          <a:p>
            <a:pPr marL="0" indent="0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  <a:p>
            <a:pPr marL="0" indent="0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</a:p>
          <a:p>
            <a:pPr marL="0" indent="0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39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35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4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32656"/>
            <a:ext cx="7848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2"/>
                </a:solidFill>
              </a:rPr>
              <a:t>Сред</a:t>
            </a:r>
            <a:r>
              <a:rPr lang="ru-RU" sz="2800" b="1" dirty="0">
                <a:solidFill>
                  <a:schemeClr val="bg2"/>
                </a:solidFill>
              </a:rPr>
              <a:t>а</a:t>
            </a:r>
            <a:r>
              <a:rPr lang="ru-RU" sz="2800" b="1" dirty="0" smtClean="0">
                <a:solidFill>
                  <a:schemeClr val="bg2"/>
                </a:solidFill>
              </a:rPr>
              <a:t> </a:t>
            </a:r>
            <a:r>
              <a:rPr lang="ru-RU" sz="2800" b="1" dirty="0">
                <a:solidFill>
                  <a:schemeClr val="bg2"/>
                </a:solidFill>
              </a:rPr>
              <a:t>разработки </a:t>
            </a:r>
            <a:r>
              <a:rPr lang="ru-RU" sz="2800" b="1" dirty="0" smtClean="0">
                <a:solidFill>
                  <a:schemeClr val="bg2"/>
                </a:solidFill>
              </a:rPr>
              <a:t>IDLE</a:t>
            </a:r>
            <a:r>
              <a:rPr lang="en-US" sz="2800" b="1" dirty="0">
                <a:solidFill>
                  <a:schemeClr val="bg2"/>
                </a:solidFill>
              </a:rPr>
              <a:t>, </a:t>
            </a:r>
            <a:r>
              <a:rPr lang="en-US" sz="2800" b="1" dirty="0" smtClean="0">
                <a:solidFill>
                  <a:schemeClr val="bg2"/>
                </a:solidFill>
              </a:rPr>
              <a:t>Spyder</a:t>
            </a:r>
            <a:r>
              <a:rPr lang="ru-RU" sz="2800" b="1" dirty="0" smtClean="0">
                <a:solidFill>
                  <a:schemeClr val="bg2"/>
                </a:solidFill>
              </a:rPr>
              <a:t>, </a:t>
            </a:r>
            <a:r>
              <a:rPr lang="en-US" sz="2800" b="1" dirty="0">
                <a:solidFill>
                  <a:schemeClr val="bg2"/>
                </a:solidFill>
              </a:rPr>
              <a:t>PyCharm</a:t>
            </a:r>
            <a:r>
              <a:rPr lang="ru-RU" sz="2800" b="1" dirty="0" smtClean="0">
                <a:solidFill>
                  <a:schemeClr val="bg2"/>
                </a:solidFill>
              </a:rPr>
              <a:t> 	</a:t>
            </a:r>
            <a:r>
              <a:rPr lang="ru-RU" sz="2800" b="1" dirty="0" err="1" smtClean="0"/>
              <a:t>Anaconda</a:t>
            </a:r>
            <a:r>
              <a:rPr lang="ru-RU" sz="2800" dirty="0"/>
              <a:t> — </a:t>
            </a:r>
            <a:r>
              <a:rPr lang="ru-RU" sz="2800" dirty="0">
                <a:solidFill>
                  <a:schemeClr val="tx2"/>
                </a:solidFill>
                <a:hlinkClick r:id="rId2" tooltip="Дистрибутив"/>
              </a:rPr>
              <a:t>дистрибутив</a:t>
            </a:r>
            <a:r>
              <a:rPr lang="ru-RU" sz="2800" dirty="0"/>
              <a:t> языков программирования </a:t>
            </a:r>
            <a:r>
              <a:rPr lang="ru-RU" sz="2800" dirty="0" smtClean="0">
                <a:hlinkClick r:id="rId3" tooltip="Python"/>
              </a:rPr>
              <a:t>Python</a:t>
            </a:r>
            <a:r>
              <a:rPr lang="ru-RU" sz="2800" dirty="0" smtClean="0"/>
              <a:t>, </a:t>
            </a:r>
            <a:r>
              <a:rPr lang="ru-RU" sz="2800" dirty="0"/>
              <a:t>включающий набор популярных </a:t>
            </a:r>
            <a:r>
              <a:rPr lang="ru-RU" sz="2800" dirty="0">
                <a:hlinkClick r:id="rId4" tooltip="Свободное программное обеспечение"/>
              </a:rPr>
              <a:t>свободных</a:t>
            </a:r>
            <a:r>
              <a:rPr lang="ru-RU" sz="2800" dirty="0"/>
              <a:t> библиотек,</a:t>
            </a:r>
          </a:p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Spyder</a:t>
            </a:r>
            <a:r>
              <a:rPr lang="ru-RU" sz="2800" dirty="0" smtClean="0"/>
              <a:t> </a:t>
            </a:r>
            <a:r>
              <a:rPr lang="ru-RU" sz="2800" dirty="0"/>
              <a:t>(ранее </a:t>
            </a:r>
            <a:r>
              <a:rPr lang="ru-RU" sz="2800" dirty="0" err="1"/>
              <a:t>Pydee</a:t>
            </a:r>
            <a:r>
              <a:rPr lang="ru-RU" sz="2800" dirty="0"/>
              <a:t>) — свободная и кроссплатформенная интерактивная </a:t>
            </a:r>
            <a:r>
              <a:rPr lang="ru-RU" sz="2800" dirty="0" err="1"/>
              <a:t>и</a:t>
            </a:r>
            <a:r>
              <a:rPr lang="ru-RU" sz="2800" dirty="0" err="1" smtClean="0"/>
              <a:t>нтегри́рованная</a:t>
            </a:r>
            <a:r>
              <a:rPr lang="ru-RU" sz="2800" dirty="0" smtClean="0"/>
              <a:t> </a:t>
            </a:r>
            <a:r>
              <a:rPr lang="ru-RU" sz="2800" dirty="0"/>
              <a:t>среда́ </a:t>
            </a:r>
            <a:r>
              <a:rPr lang="ru-RU" sz="2800" dirty="0" err="1"/>
              <a:t>разрабо́тки</a:t>
            </a:r>
            <a:r>
              <a:rPr lang="ru-RU" sz="2800" dirty="0"/>
              <a:t> для расчетов на языке </a:t>
            </a:r>
            <a:r>
              <a:rPr lang="ru-RU" sz="2800" dirty="0" smtClean="0"/>
              <a:t>Python</a:t>
            </a:r>
          </a:p>
          <a:p>
            <a:r>
              <a:rPr lang="ru-RU" sz="2800" b="1" dirty="0" smtClean="0"/>
              <a:t>	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4196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40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48680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Длину списка</a:t>
            </a:r>
            <a:r>
              <a:rPr lang="ru-RU" sz="2400" dirty="0"/>
              <a:t>, </a:t>
            </a:r>
            <a:r>
              <a:rPr lang="ru-RU" sz="2400" dirty="0" smtClean="0"/>
              <a:t>то </a:t>
            </a:r>
            <a:r>
              <a:rPr lang="ru-RU" sz="2400" dirty="0"/>
              <a:t>есть количество элементов в нем, можно узнать при помощи функции </a:t>
            </a:r>
            <a:r>
              <a:rPr lang="ru-RU" sz="2400" b="1" dirty="0" err="1" smtClean="0"/>
              <a:t>len</a:t>
            </a:r>
            <a:r>
              <a:rPr lang="ru-RU" b="1" dirty="0" smtClean="0"/>
              <a:t>:</a:t>
            </a:r>
          </a:p>
          <a:p>
            <a:r>
              <a:rPr lang="ru-RU" sz="2400" b="1" dirty="0" smtClean="0"/>
              <a:t>Пример: </a:t>
            </a:r>
          </a:p>
          <a:p>
            <a:r>
              <a:rPr lang="en-US" sz="2400" b="1" dirty="0" err="1" smtClean="0"/>
              <a:t>len</a:t>
            </a:r>
            <a:r>
              <a:rPr lang="en-US" sz="2400" b="1" dirty="0" smtClean="0"/>
              <a:t>(b) # </a:t>
            </a:r>
            <a:r>
              <a:rPr lang="ru-RU" sz="2400" b="1" dirty="0" smtClean="0"/>
              <a:t>Это 8</a:t>
            </a:r>
          </a:p>
          <a:p>
            <a:endParaRPr lang="ru-RU" sz="2400" b="1" dirty="0"/>
          </a:p>
          <a:p>
            <a:r>
              <a:rPr lang="ru-RU" sz="2400" b="1" dirty="0">
                <a:solidFill>
                  <a:schemeClr val="bg2"/>
                </a:solidFill>
              </a:rPr>
              <a:t>Метод —</a:t>
            </a:r>
            <a:r>
              <a:rPr lang="ru-RU" sz="2400" dirty="0"/>
              <a:t> это функция, применяемая к объекту, в данном случае </a:t>
            </a:r>
            <a:r>
              <a:rPr lang="ru-RU" sz="2400" dirty="0" smtClean="0"/>
              <a:t>— списку. </a:t>
            </a:r>
            <a:r>
              <a:rPr lang="ru-RU" sz="2400" dirty="0"/>
              <a:t>Метод вызывается в виде: </a:t>
            </a:r>
            <a:r>
              <a:rPr lang="ru-RU" sz="2400" b="1" dirty="0" err="1"/>
              <a:t>Имя_объекта.Имя_метода</a:t>
            </a:r>
            <a:r>
              <a:rPr lang="ru-RU" sz="2400" b="1" dirty="0"/>
              <a:t> (параметры). </a:t>
            </a:r>
            <a:endParaRPr lang="ru-RU" sz="2400" b="1" dirty="0" smtClean="0"/>
          </a:p>
          <a:p>
            <a:r>
              <a:rPr lang="ru-RU" sz="2400" dirty="0" smtClean="0"/>
              <a:t>Методы списков:</a:t>
            </a:r>
          </a:p>
          <a:p>
            <a:r>
              <a:rPr lang="ru-RU" sz="2400" b="1" dirty="0" err="1" smtClean="0"/>
              <a:t>index</a:t>
            </a:r>
            <a:r>
              <a:rPr lang="ru-RU" sz="2400" b="1" dirty="0" smtClean="0"/>
              <a:t>(x) - </a:t>
            </a:r>
            <a:r>
              <a:rPr lang="ru-RU" sz="2400" dirty="0" smtClean="0"/>
              <a:t>Индекс </a:t>
            </a:r>
            <a:r>
              <a:rPr lang="ru-RU" sz="2400" dirty="0"/>
              <a:t>первого вхождения элемента </a:t>
            </a:r>
            <a:r>
              <a:rPr lang="ru-RU" sz="2400" b="1" dirty="0"/>
              <a:t>x</a:t>
            </a:r>
            <a:r>
              <a:rPr lang="ru-RU" sz="2400" dirty="0"/>
              <a:t> в список</a:t>
            </a:r>
            <a:r>
              <a:rPr lang="ru-RU" dirty="0" smtClean="0"/>
              <a:t>.</a:t>
            </a:r>
          </a:p>
          <a:p>
            <a:r>
              <a:rPr lang="ru-RU" sz="2400" b="1" dirty="0"/>
              <a:t>а</a:t>
            </a:r>
            <a:r>
              <a:rPr lang="en-US" sz="2400" b="1" dirty="0" err="1" smtClean="0"/>
              <a:t>ppend</a:t>
            </a:r>
            <a:r>
              <a:rPr lang="ru-RU" sz="2400" b="1" dirty="0" smtClean="0"/>
              <a:t>(</a:t>
            </a:r>
            <a:r>
              <a:rPr lang="en-US" sz="2400" b="1" dirty="0" smtClean="0"/>
              <a:t>x)</a:t>
            </a:r>
            <a:r>
              <a:rPr lang="ru-RU" sz="2400" b="1" dirty="0"/>
              <a:t>  </a:t>
            </a:r>
            <a:r>
              <a:rPr lang="ru-RU" sz="2400" dirty="0"/>
              <a:t>-  Добавляет элемент </a:t>
            </a:r>
            <a:r>
              <a:rPr lang="ru-RU" sz="2400" b="1" dirty="0" smtClean="0"/>
              <a:t>х</a:t>
            </a:r>
            <a:r>
              <a:rPr lang="ru-RU" sz="2400" dirty="0" smtClean="0"/>
              <a:t> в </a:t>
            </a:r>
            <a:r>
              <a:rPr lang="ru-RU" sz="2400" dirty="0"/>
              <a:t>конец </a:t>
            </a:r>
            <a:r>
              <a:rPr lang="ru-RU" sz="2400" dirty="0" smtClean="0"/>
              <a:t>списка </a:t>
            </a:r>
          </a:p>
          <a:p>
            <a:r>
              <a:rPr lang="ru-RU" sz="2400" dirty="0" smtClean="0"/>
              <a:t>Пример:</a:t>
            </a:r>
          </a:p>
          <a:p>
            <a:r>
              <a:rPr lang="en-US" sz="2400" b="1" dirty="0" err="1" smtClean="0"/>
              <a:t>num</a:t>
            </a:r>
            <a:r>
              <a:rPr lang="en-US" sz="2400" b="1" dirty="0" smtClean="0"/>
              <a:t> </a:t>
            </a:r>
            <a:r>
              <a:rPr lang="en-US" sz="2400" b="1" dirty="0"/>
              <a:t>= [4, 17, 19, 9, 2, 6, 10, 13</a:t>
            </a:r>
            <a:r>
              <a:rPr lang="en-US" sz="2400" b="1" dirty="0" smtClean="0"/>
              <a:t>]</a:t>
            </a:r>
            <a:endParaRPr lang="ru-RU" sz="2400" b="1" dirty="0" smtClean="0"/>
          </a:p>
          <a:p>
            <a:r>
              <a:rPr lang="en-US" sz="2400" b="1" dirty="0" smtClean="0"/>
              <a:t>print(</a:t>
            </a:r>
            <a:r>
              <a:rPr lang="en-US" sz="2400" b="1" dirty="0" err="1" smtClean="0"/>
              <a:t>num.index</a:t>
            </a:r>
            <a:r>
              <a:rPr lang="en-US" sz="2400" b="1" dirty="0" smtClean="0"/>
              <a:t>(</a:t>
            </a:r>
            <a:r>
              <a:rPr lang="ru-RU" sz="2400" b="1" dirty="0" smtClean="0"/>
              <a:t>10</a:t>
            </a:r>
            <a:r>
              <a:rPr lang="en-US" sz="2400" b="1" dirty="0" smtClean="0"/>
              <a:t>))</a:t>
            </a:r>
            <a:endParaRPr lang="ru-RU" sz="2400" b="1" dirty="0" smtClean="0"/>
          </a:p>
          <a:p>
            <a:r>
              <a:rPr lang="ru-RU" sz="2400" dirty="0" smtClean="0"/>
              <a:t>Результат: </a:t>
            </a:r>
            <a:r>
              <a:rPr lang="ru-RU" sz="2400" b="1" dirty="0"/>
              <a:t>6</a:t>
            </a:r>
            <a:r>
              <a:rPr lang="ru-RU" sz="2400" dirty="0" smtClean="0"/>
              <a:t> , индекс нумеруется с нуля.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4407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41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76672"/>
            <a:ext cx="8640960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етод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списка </a:t>
            </a:r>
            <a:r>
              <a:rPr lang="ru-RU" sz="2800" b="1" dirty="0" err="1" smtClean="0"/>
              <a:t>sort</a:t>
            </a:r>
            <a:r>
              <a:rPr lang="ru-RU" sz="2800" b="1" dirty="0"/>
              <a:t>()</a:t>
            </a:r>
            <a:r>
              <a:rPr lang="ru-RU" sz="2800" dirty="0"/>
              <a:t>, который сортирует </a:t>
            </a:r>
            <a:r>
              <a:rPr lang="ru-RU" sz="2800" dirty="0" err="1" smtClean="0"/>
              <a:t>in-place</a:t>
            </a:r>
            <a:endParaRPr lang="ru-RU" sz="2800" dirty="0" smtClean="0"/>
          </a:p>
          <a:p>
            <a:r>
              <a:rPr lang="ru-RU" sz="2400" dirty="0" smtClean="0"/>
              <a:t>Пример: Создать список из 10 элементов, заполнить случайными числами, отсортировать список</a:t>
            </a:r>
            <a:r>
              <a:rPr lang="en-US" sz="2400" dirty="0" smtClean="0"/>
              <a:t> </a:t>
            </a:r>
            <a:r>
              <a:rPr lang="ru-RU" sz="2400" dirty="0" smtClean="0"/>
              <a:t>по возрастанию</a:t>
            </a:r>
          </a:p>
          <a:p>
            <a:r>
              <a:rPr lang="en-US" sz="2400" b="1" dirty="0"/>
              <a:t>import random</a:t>
            </a:r>
          </a:p>
          <a:p>
            <a:r>
              <a:rPr lang="en-US" sz="2400" b="1" dirty="0" smtClean="0"/>
              <a:t>b </a:t>
            </a:r>
            <a:r>
              <a:rPr lang="en-US" sz="2400" b="1" dirty="0"/>
              <a:t>= [] </a:t>
            </a:r>
            <a:endParaRPr lang="en-US" sz="2400" b="1" dirty="0" smtClean="0"/>
          </a:p>
          <a:p>
            <a:r>
              <a:rPr lang="en-US" sz="2400" b="1" dirty="0" smtClean="0"/>
              <a:t>for </a:t>
            </a:r>
            <a:r>
              <a:rPr lang="en-US" sz="2400" b="1" dirty="0" err="1"/>
              <a:t>i</a:t>
            </a:r>
            <a:r>
              <a:rPr lang="en-US" sz="2400" b="1" dirty="0" smtClean="0"/>
              <a:t> </a:t>
            </a:r>
            <a:r>
              <a:rPr lang="en-US" sz="2400" b="1" dirty="0"/>
              <a:t>in range(10): </a:t>
            </a:r>
            <a:endParaRPr lang="en-US" sz="2400" b="1" dirty="0" smtClean="0"/>
          </a:p>
          <a:p>
            <a:r>
              <a:rPr lang="en-US" sz="2400" b="1" dirty="0"/>
              <a:t>	</a:t>
            </a:r>
            <a:r>
              <a:rPr lang="en-US" sz="2400" b="1" dirty="0" err="1" smtClean="0"/>
              <a:t>b.append</a:t>
            </a:r>
            <a:r>
              <a:rPr lang="en-US" sz="2400" b="1" dirty="0" smtClean="0"/>
              <a:t>(</a:t>
            </a:r>
            <a:r>
              <a:rPr lang="en-US" sz="2400" b="1" dirty="0" err="1" smtClean="0"/>
              <a:t>random.randint</a:t>
            </a:r>
            <a:r>
              <a:rPr lang="en-US" sz="2400" b="1" dirty="0" smtClean="0"/>
              <a:t>(1</a:t>
            </a:r>
            <a:r>
              <a:rPr lang="en-US" sz="2400" b="1" dirty="0"/>
              <a:t>, 20)) </a:t>
            </a:r>
            <a:endParaRPr lang="en-US" sz="2400" b="1" dirty="0" smtClean="0"/>
          </a:p>
          <a:p>
            <a:r>
              <a:rPr lang="en-US" sz="2400" b="1" dirty="0" smtClean="0"/>
              <a:t>print(b)</a:t>
            </a:r>
            <a:endParaRPr lang="ru-RU" sz="2400" b="1" dirty="0" smtClean="0"/>
          </a:p>
          <a:p>
            <a:r>
              <a:rPr lang="en-US" sz="2400" b="1" dirty="0" err="1" smtClean="0">
                <a:solidFill>
                  <a:srgbClr val="C00000"/>
                </a:solidFill>
              </a:rPr>
              <a:t>b.sort</a:t>
            </a:r>
            <a:r>
              <a:rPr lang="en-US" sz="2400" b="1" dirty="0" smtClean="0">
                <a:solidFill>
                  <a:srgbClr val="C00000"/>
                </a:solidFill>
              </a:rPr>
              <a:t>()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en-US" sz="2400" b="1" dirty="0" smtClean="0"/>
              <a:t>print(“</a:t>
            </a:r>
            <a:r>
              <a:rPr lang="ru-RU" sz="2400" b="1" dirty="0" smtClean="0"/>
              <a:t>Отсортированный список</a:t>
            </a:r>
            <a:r>
              <a:rPr lang="en-US" sz="2400" b="1" dirty="0" smtClean="0"/>
              <a:t>”)</a:t>
            </a:r>
          </a:p>
          <a:p>
            <a:r>
              <a:rPr lang="en-US" sz="2400" b="1" dirty="0" smtClean="0"/>
              <a:t>print(b)</a:t>
            </a:r>
            <a:endParaRPr lang="en-US" sz="2400" b="1" dirty="0"/>
          </a:p>
          <a:p>
            <a:r>
              <a:rPr lang="ru-RU" sz="2400" dirty="0" smtClean="0"/>
              <a:t>Результаты счета:</a:t>
            </a:r>
          </a:p>
          <a:p>
            <a:r>
              <a:rPr lang="ru-RU" sz="2400" dirty="0"/>
              <a:t>[10, 14, 9, 14, 18, 5, 8, 3, 16, 20]</a:t>
            </a:r>
          </a:p>
          <a:p>
            <a:r>
              <a:rPr lang="ru-RU" sz="2400" dirty="0"/>
              <a:t>Отсортированный список</a:t>
            </a:r>
          </a:p>
          <a:p>
            <a:r>
              <a:rPr lang="ru-RU" sz="2400" dirty="0"/>
              <a:t>[3, 5, 8, 9, 10, 14, 14, 16, 18, 20]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7023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42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48680"/>
            <a:ext cx="86409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Если нужно отсортировать список в обратном порядке</a:t>
            </a:r>
            <a:r>
              <a:rPr lang="ru-RU" sz="2400" dirty="0" smtClean="0"/>
              <a:t>:</a:t>
            </a:r>
          </a:p>
          <a:p>
            <a:r>
              <a:rPr lang="en-US" sz="2400" b="1" dirty="0" err="1" smtClean="0"/>
              <a:t>b.sort</a:t>
            </a:r>
            <a:r>
              <a:rPr lang="en-US" sz="2400" b="1" dirty="0" smtClean="0"/>
              <a:t>(reverse=True</a:t>
            </a:r>
            <a:r>
              <a:rPr lang="en-US" sz="2400" b="1" dirty="0"/>
              <a:t>) </a:t>
            </a:r>
            <a:endParaRPr lang="ru-RU" sz="2400" b="1" dirty="0" smtClean="0"/>
          </a:p>
          <a:p>
            <a:r>
              <a:rPr lang="en-US" sz="2400" b="1" dirty="0" smtClean="0"/>
              <a:t>print(b)</a:t>
            </a:r>
            <a:endParaRPr lang="en-US" sz="2400" b="1" dirty="0"/>
          </a:p>
          <a:p>
            <a:r>
              <a:rPr lang="ru-RU" sz="2400" dirty="0"/>
              <a:t>Результаты счета</a:t>
            </a:r>
            <a:r>
              <a:rPr lang="ru-RU" sz="2400" dirty="0" smtClean="0"/>
              <a:t>:</a:t>
            </a:r>
          </a:p>
          <a:p>
            <a:r>
              <a:rPr lang="ru-RU" sz="2400" dirty="0" smtClean="0"/>
              <a:t>[20</a:t>
            </a:r>
            <a:r>
              <a:rPr lang="en-US" sz="2400" dirty="0" smtClean="0"/>
              <a:t>,18,16,14,14,10,9,8,5,3</a:t>
            </a:r>
            <a:r>
              <a:rPr lang="ru-RU" sz="2400" dirty="0" smtClean="0"/>
              <a:t>]</a:t>
            </a:r>
            <a:endParaRPr lang="en-US" sz="2400" dirty="0" smtClean="0"/>
          </a:p>
          <a:p>
            <a:r>
              <a:rPr lang="ru-RU" sz="2400" dirty="0" smtClean="0"/>
              <a:t>Развернуть список:</a:t>
            </a:r>
            <a:r>
              <a:rPr lang="en-US" sz="2400" dirty="0" smtClean="0"/>
              <a:t> </a:t>
            </a:r>
            <a:r>
              <a:rPr lang="ru-RU" sz="2400" b="1" dirty="0" smtClean="0"/>
              <a:t>г</a:t>
            </a:r>
            <a:r>
              <a:rPr lang="en-US" sz="2400" b="1" dirty="0" err="1" smtClean="0"/>
              <a:t>everse</a:t>
            </a:r>
            <a:r>
              <a:rPr lang="ru-RU" sz="2400" b="1" dirty="0" smtClean="0"/>
              <a:t>()</a:t>
            </a:r>
          </a:p>
          <a:p>
            <a:r>
              <a:rPr lang="en-US" sz="2400" b="1" dirty="0" err="1" smtClean="0"/>
              <a:t>b.reverse</a:t>
            </a:r>
            <a:r>
              <a:rPr lang="en-US" sz="2400" b="1" dirty="0" smtClean="0"/>
              <a:t>()</a:t>
            </a:r>
          </a:p>
          <a:p>
            <a:r>
              <a:rPr lang="en-US" sz="2400" b="1" dirty="0" smtClean="0"/>
              <a:t>print(b)</a:t>
            </a:r>
          </a:p>
          <a:p>
            <a:r>
              <a:rPr lang="ru-RU" sz="2400" dirty="0"/>
              <a:t>[3, 5, 8, 9, 10, 14, 14, 16, 18, 20]</a:t>
            </a:r>
            <a:endParaRPr lang="en-US" sz="2400" dirty="0"/>
          </a:p>
          <a:p>
            <a:endParaRPr lang="en-US" sz="2400" b="1" dirty="0"/>
          </a:p>
          <a:p>
            <a:pPr algn="ctr"/>
            <a:r>
              <a:rPr lang="ru-RU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Кортежи</a:t>
            </a:r>
            <a:endParaRPr lang="en-US" sz="2400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/>
              <a:t>Кортежи --- это неизменяемые </a:t>
            </a:r>
            <a:r>
              <a:rPr lang="ru-RU" sz="2400" dirty="0" smtClean="0"/>
              <a:t>списки. </a:t>
            </a:r>
            <a:r>
              <a:rPr lang="ru-RU" sz="2400" dirty="0"/>
              <a:t>Кортежи определяются с помощью круглых скобок</a:t>
            </a:r>
          </a:p>
        </p:txBody>
      </p:sp>
    </p:spTree>
    <p:extLst>
      <p:ext uri="{BB962C8B-B14F-4D97-AF65-F5344CB8AC3E}">
        <p14:creationId xmlns:p14="http://schemas.microsoft.com/office/powerpoint/2010/main" val="44581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43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548680"/>
            <a:ext cx="806489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Пример создания списка и кортежа</a:t>
            </a:r>
          </a:p>
          <a:p>
            <a:pPr algn="ctr">
              <a:spcAft>
                <a:spcPts val="0"/>
              </a:spcAft>
            </a:pPr>
            <a:endParaRPr lang="en-US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 = [ ]     </a:t>
            </a:r>
            <a:r>
              <a:rPr lang="ru-RU" sz="2400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	 #	создаем пустой список</a:t>
            </a: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ru-RU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= ( )     </a:t>
            </a:r>
            <a:r>
              <a:rPr lang="ru-RU" sz="2400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	 #	создаем пустой кортеж</a:t>
            </a: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 = </a:t>
            </a:r>
            <a:r>
              <a:rPr lang="ru-RU" sz="2400" b="1" dirty="0" err="1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int</a:t>
            </a:r>
            <a:r>
              <a:rPr lang="ru-RU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2400" b="1" dirty="0" err="1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input</a:t>
            </a:r>
            <a:r>
              <a:rPr lang="ru-RU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()) </a:t>
            </a:r>
            <a:r>
              <a:rPr lang="ru-RU" sz="2400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 </a:t>
            </a:r>
            <a:r>
              <a:rPr lang="ru-RU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# вводим количество элементов в списке, кортеже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for </a:t>
            </a:r>
            <a:r>
              <a:rPr lang="en-US" sz="2400" b="1" dirty="0" err="1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en-US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in range (n):  </a:t>
            </a:r>
            <a:endParaRPr lang="ru-RU" sz="24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2400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ru-RU" sz="2400" b="1" dirty="0" err="1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ru-RU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= </a:t>
            </a:r>
            <a:r>
              <a:rPr lang="ru-RU" sz="2400" b="1" dirty="0" err="1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int</a:t>
            </a:r>
            <a:r>
              <a:rPr lang="ru-RU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2400" b="1" dirty="0" err="1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input</a:t>
            </a:r>
            <a:r>
              <a:rPr lang="ru-RU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())  </a:t>
            </a:r>
            <a:r>
              <a:rPr lang="ru-RU" sz="2400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# считываем очередной элемент</a:t>
            </a: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ru-RU" sz="2400" b="1" dirty="0" err="1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a.append</a:t>
            </a:r>
            <a:r>
              <a:rPr lang="ru-RU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2400" b="1" dirty="0" err="1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ru-RU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2400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 	# добавляем его в список</a:t>
            </a: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en-US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ru-RU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= </a:t>
            </a:r>
            <a:r>
              <a:rPr lang="en-US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ru-RU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+ (</a:t>
            </a:r>
            <a:r>
              <a:rPr lang="ru-RU" sz="2400" b="1" dirty="0" err="1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ru-RU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,) </a:t>
            </a:r>
            <a:r>
              <a:rPr lang="ru-RU" sz="2400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# добавляем его в кортеж</a:t>
            </a: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ru-RU" sz="2400" b="1" dirty="0" err="1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rint</a:t>
            </a:r>
            <a:r>
              <a:rPr lang="ru-RU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(a, </a:t>
            </a:r>
            <a:r>
              <a:rPr lang="en-US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ru-RU" sz="2400" b="1" dirty="0" smtClean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373A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 работы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30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[10, 20, 30] (10, 20, 30)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3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44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20688"/>
            <a:ext cx="856895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</a:t>
            </a:r>
            <a:r>
              <a:rPr lang="ru-RU" sz="2000" dirty="0" smtClean="0"/>
              <a:t>опробуем </a:t>
            </a:r>
            <a:r>
              <a:rPr lang="ru-RU" sz="2000" dirty="0"/>
              <a:t>заменить нулевой </a:t>
            </a:r>
            <a:r>
              <a:rPr lang="ru-RU" sz="2000" dirty="0" smtClean="0"/>
              <a:t>элемент в списке и в кортеже</a:t>
            </a:r>
          </a:p>
          <a:p>
            <a:endParaRPr lang="ru-RU" sz="2000" dirty="0"/>
          </a:p>
          <a:p>
            <a:r>
              <a:rPr lang="ru-RU" sz="2400" b="1" dirty="0" smtClean="0"/>
              <a:t>a </a:t>
            </a:r>
            <a:r>
              <a:rPr lang="ru-RU" sz="2400" b="1" dirty="0"/>
              <a:t>= [10, 20, 30 ]     		</a:t>
            </a:r>
          </a:p>
          <a:p>
            <a:r>
              <a:rPr lang="ru-RU" sz="2400" b="1" dirty="0"/>
              <a:t>t = </a:t>
            </a:r>
            <a:r>
              <a:rPr lang="ru-RU" sz="2400" b="1" dirty="0" smtClean="0"/>
              <a:t>(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10, 20, 30</a:t>
            </a:r>
            <a:r>
              <a:rPr lang="ru-RU" sz="2400" b="1" dirty="0" smtClean="0"/>
              <a:t> </a:t>
            </a:r>
            <a:r>
              <a:rPr lang="ru-RU" sz="2400" b="1" dirty="0"/>
              <a:t>)  </a:t>
            </a:r>
            <a:endParaRPr lang="ru-RU" sz="2400" b="1" dirty="0" smtClean="0"/>
          </a:p>
          <a:p>
            <a:r>
              <a:rPr lang="en-US" sz="2400" b="1" dirty="0" smtClean="0"/>
              <a:t>a[0]=1</a:t>
            </a:r>
          </a:p>
          <a:p>
            <a:r>
              <a:rPr lang="en-US" sz="2400" b="1" dirty="0"/>
              <a:t>print (</a:t>
            </a:r>
            <a:r>
              <a:rPr lang="en-US" sz="2400" b="1" dirty="0" smtClean="0"/>
              <a:t>a)</a:t>
            </a:r>
            <a:endParaRPr lang="en-US" sz="2400" b="1" dirty="0"/>
          </a:p>
          <a:p>
            <a:r>
              <a:rPr lang="en-US" sz="2400" b="1" dirty="0" smtClean="0"/>
              <a:t>t[0]=1</a:t>
            </a:r>
          </a:p>
          <a:p>
            <a:r>
              <a:rPr lang="en-US" sz="2400" b="1" dirty="0"/>
              <a:t>print </a:t>
            </a:r>
            <a:r>
              <a:rPr lang="en-US" sz="2400" b="1" dirty="0" smtClean="0"/>
              <a:t>( </a:t>
            </a:r>
            <a:r>
              <a:rPr lang="en-US" sz="2400" b="1" dirty="0"/>
              <a:t>t)</a:t>
            </a:r>
          </a:p>
          <a:p>
            <a:r>
              <a:rPr lang="ru-RU" sz="2000" dirty="0" smtClean="0"/>
              <a:t>   </a:t>
            </a:r>
            <a:r>
              <a:rPr lang="ru-RU" sz="2000" dirty="0"/>
              <a:t>	</a:t>
            </a:r>
            <a:endParaRPr lang="en-US" sz="2000" dirty="0" smtClean="0"/>
          </a:p>
          <a:p>
            <a:r>
              <a:rPr lang="ru-RU" sz="2000" dirty="0" smtClean="0"/>
              <a:t>Результат работы программы:</a:t>
            </a:r>
          </a:p>
          <a:p>
            <a:r>
              <a:rPr lang="en-US" sz="2000" dirty="0"/>
              <a:t>[1, 20, 30]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File </a:t>
            </a:r>
            <a:r>
              <a:rPr lang="en-US" sz="2000" dirty="0">
                <a:solidFill>
                  <a:srgbClr val="C00000"/>
                </a:solidFill>
              </a:rPr>
              <a:t>"C:/Users/User/Desktop/Python/</a:t>
            </a:r>
            <a:r>
              <a:rPr lang="ru-RU" sz="2000" dirty="0">
                <a:solidFill>
                  <a:srgbClr val="C00000"/>
                </a:solidFill>
              </a:rPr>
              <a:t>кортеж с ошибкой.</a:t>
            </a:r>
            <a:r>
              <a:rPr lang="en-US" sz="2000" dirty="0" err="1">
                <a:solidFill>
                  <a:srgbClr val="C00000"/>
                </a:solidFill>
              </a:rPr>
              <a:t>py</a:t>
            </a:r>
            <a:r>
              <a:rPr lang="en-US" sz="2000" dirty="0">
                <a:solidFill>
                  <a:srgbClr val="C00000"/>
                </a:solidFill>
              </a:rPr>
              <a:t>", line 5, in &lt;module&gt;</a:t>
            </a:r>
          </a:p>
          <a:p>
            <a:r>
              <a:rPr lang="en-US" sz="2000" dirty="0">
                <a:solidFill>
                  <a:srgbClr val="C00000"/>
                </a:solidFill>
              </a:rPr>
              <a:t>    t[0]=1</a:t>
            </a:r>
          </a:p>
          <a:p>
            <a:r>
              <a:rPr lang="en-US" sz="2000" dirty="0" err="1">
                <a:solidFill>
                  <a:srgbClr val="C00000"/>
                </a:solidFill>
              </a:rPr>
              <a:t>TypeError</a:t>
            </a:r>
            <a:r>
              <a:rPr lang="en-US" sz="2000" dirty="0">
                <a:solidFill>
                  <a:srgbClr val="C00000"/>
                </a:solidFill>
              </a:rPr>
              <a:t>: 'tuple' object does not support item </a:t>
            </a:r>
            <a:r>
              <a:rPr lang="en-US" sz="2000" dirty="0" smtClean="0">
                <a:solidFill>
                  <a:srgbClr val="C00000"/>
                </a:solidFill>
              </a:rPr>
              <a:t>assignment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ru-RU" sz="2000" dirty="0" err="1"/>
              <a:t>TypeError</a:t>
            </a:r>
            <a:r>
              <a:rPr lang="ru-RU" sz="2000" dirty="0"/>
              <a:t>: объект "кортеж" не поддерживает назначение элементов	</a:t>
            </a:r>
          </a:p>
        </p:txBody>
      </p:sp>
    </p:spTree>
    <p:extLst>
      <p:ext uri="{BB962C8B-B14F-4D97-AF65-F5344CB8AC3E}">
        <p14:creationId xmlns:p14="http://schemas.microsoft.com/office/powerpoint/2010/main" val="150850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95536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Строки</a:t>
            </a:r>
            <a:endParaRPr lang="ru-RU" sz="40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/>
          <a:lstStyle/>
          <a:p>
            <a:r>
              <a:rPr lang="ru-RU" sz="2400" b="1" dirty="0"/>
              <a:t>Строки</a:t>
            </a:r>
            <a:r>
              <a:rPr lang="ru-RU" sz="2400" dirty="0"/>
              <a:t> в </a:t>
            </a:r>
            <a:r>
              <a:rPr lang="en-US" sz="2400" dirty="0"/>
              <a:t>Python</a:t>
            </a:r>
            <a:r>
              <a:rPr lang="ru-RU" sz="2400" dirty="0"/>
              <a:t> - упорядоченные последовательности символов, используемые для хранения и представления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текстовой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информации</a:t>
            </a:r>
          </a:p>
          <a:p>
            <a:r>
              <a:rPr lang="ru-RU" sz="2400" u="sng" dirty="0" smtClean="0"/>
              <a:t>Строки </a:t>
            </a:r>
            <a:r>
              <a:rPr lang="ru-RU" sz="2400" u="sng" dirty="0"/>
              <a:t>в апострофах и в кавычках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= '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spam"s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'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= "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spam's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</a:p>
          <a:p>
            <a:pPr marL="0" indent="0">
              <a:buNone/>
            </a:pPr>
            <a:r>
              <a:rPr lang="ru-RU" sz="2400" dirty="0"/>
              <a:t>Строки в апострофах и в кавычках - одно и то же. </a:t>
            </a:r>
            <a:r>
              <a:rPr lang="ru-RU" sz="2400" dirty="0" smtClean="0"/>
              <a:t>Можно вставлять </a:t>
            </a:r>
            <a:r>
              <a:rPr lang="ru-RU" sz="2400" dirty="0"/>
              <a:t>в литералы строк символы кавычек или апострофов. Строковый литерал-это набор символов, заключенных между кавычками </a:t>
            </a:r>
            <a:endParaRPr lang="ru-RU" sz="2400" dirty="0" smtClean="0"/>
          </a:p>
          <a:p>
            <a:pPr marL="0" indent="0">
              <a:buNone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45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37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46</a:t>
            </a:fld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881890"/>
              </p:ext>
            </p:extLst>
          </p:nvPr>
        </p:nvGraphicFramePr>
        <p:xfrm>
          <a:off x="503338" y="1628800"/>
          <a:ext cx="6835140" cy="2348106"/>
        </p:xfrm>
        <a:graphic>
          <a:graphicData uri="http://schemas.openxmlformats.org/drawingml/2006/table">
            <a:tbl>
              <a:tblPr firstRow="1" firstCol="1" bandRow="1"/>
              <a:tblGrid>
                <a:gridCol w="2565400"/>
                <a:gridCol w="4269740"/>
              </a:tblGrid>
              <a:tr h="372110">
                <a:tc>
                  <a:txBody>
                    <a:bodyPr/>
                    <a:lstStyle/>
                    <a:p>
                      <a:pPr marL="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последовательность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74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315" indent="-635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74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23431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\n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74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31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Перевод строки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74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23431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\a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74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31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Звонок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74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23431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\b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74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31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Забой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74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23431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\f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74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31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Перевод страницы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74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23431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\r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74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31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Возврат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каретки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74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03338" y="620688"/>
            <a:ext cx="81011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Экранированные последовательности </a:t>
            </a:r>
            <a:r>
              <a:rPr lang="ru-RU" dirty="0"/>
              <a:t>- служебные символы</a:t>
            </a:r>
          </a:p>
          <a:p>
            <a:r>
              <a:rPr lang="ru-RU" dirty="0"/>
              <a:t>Экранированные последовательности позволяют вставить символы, которые сложно ввести с клавиатуры.</a:t>
            </a:r>
          </a:p>
        </p:txBody>
      </p:sp>
    </p:spTree>
    <p:extLst>
      <p:ext uri="{BB962C8B-B14F-4D97-AF65-F5344CB8AC3E}">
        <p14:creationId xmlns:p14="http://schemas.microsoft.com/office/powerpoint/2010/main" val="305235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47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76672"/>
            <a:ext cx="836327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Пример:</a:t>
            </a:r>
          </a:p>
          <a:p>
            <a:r>
              <a:rPr lang="ru-RU" sz="2400" dirty="0" smtClean="0"/>
              <a:t>&gt;&gt;&gt; </a:t>
            </a:r>
            <a:r>
              <a:rPr lang="ru-RU" sz="2400" b="1" dirty="0"/>
              <a:t>c = '''это очень большая</a:t>
            </a:r>
          </a:p>
          <a:p>
            <a:r>
              <a:rPr lang="ru-RU" sz="2400" b="1" dirty="0"/>
              <a:t>... строка, многострочный</a:t>
            </a:r>
          </a:p>
          <a:p>
            <a:r>
              <a:rPr lang="ru-RU" sz="2400" b="1" dirty="0"/>
              <a:t>... блок текста'''</a:t>
            </a:r>
          </a:p>
          <a:p>
            <a:r>
              <a:rPr lang="ru-RU" sz="2400" dirty="0"/>
              <a:t>&gt;&gt;&gt; c</a:t>
            </a:r>
          </a:p>
          <a:p>
            <a:r>
              <a:rPr lang="ru-RU" sz="2400" dirty="0"/>
              <a:t>'это очень </a:t>
            </a:r>
            <a:r>
              <a:rPr lang="ru-RU" sz="2400" dirty="0" smtClean="0"/>
              <a:t>большая\n строка</a:t>
            </a:r>
            <a:r>
              <a:rPr lang="ru-RU" sz="2400" dirty="0"/>
              <a:t>, </a:t>
            </a:r>
            <a:r>
              <a:rPr lang="ru-RU" sz="2400" dirty="0" smtClean="0"/>
              <a:t>многострочный\n блок </a:t>
            </a:r>
            <a:r>
              <a:rPr lang="ru-RU" sz="2400" dirty="0"/>
              <a:t>текста'</a:t>
            </a:r>
          </a:p>
          <a:p>
            <a:r>
              <a:rPr lang="ru-RU" sz="2400" dirty="0"/>
              <a:t>&gt;&gt;&gt; </a:t>
            </a:r>
            <a:r>
              <a:rPr lang="ru-RU" sz="2400" b="1" dirty="0"/>
              <a:t>print(c)</a:t>
            </a:r>
            <a:r>
              <a:rPr lang="ru-RU" sz="2400" dirty="0"/>
              <a:t> </a:t>
            </a:r>
            <a:endParaRPr lang="ru-RU" sz="2400" dirty="0" smtClean="0"/>
          </a:p>
          <a:p>
            <a:r>
              <a:rPr lang="ru-RU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Результат:</a:t>
            </a:r>
          </a:p>
          <a:p>
            <a:r>
              <a:rPr lang="ru-RU" sz="2400" dirty="0" smtClean="0"/>
              <a:t>это </a:t>
            </a:r>
            <a:r>
              <a:rPr lang="ru-RU" sz="2400" dirty="0"/>
              <a:t>очень большая </a:t>
            </a:r>
            <a:endParaRPr lang="ru-RU" sz="2400" dirty="0" smtClean="0"/>
          </a:p>
          <a:p>
            <a:r>
              <a:rPr lang="ru-RU" sz="2400" dirty="0" smtClean="0"/>
              <a:t>строка</a:t>
            </a:r>
            <a:r>
              <a:rPr lang="ru-RU" sz="2400" dirty="0"/>
              <a:t>, </a:t>
            </a:r>
            <a:r>
              <a:rPr lang="ru-RU" sz="2400" dirty="0" smtClean="0"/>
              <a:t>многострочный</a:t>
            </a:r>
          </a:p>
          <a:p>
            <a:r>
              <a:rPr lang="ru-RU" sz="2400" dirty="0" smtClean="0"/>
              <a:t>блок </a:t>
            </a:r>
            <a:r>
              <a:rPr lang="ru-RU" sz="2400" dirty="0"/>
              <a:t>текста</a:t>
            </a:r>
          </a:p>
        </p:txBody>
      </p:sp>
    </p:spTree>
    <p:extLst>
      <p:ext uri="{BB962C8B-B14F-4D97-AF65-F5344CB8AC3E}">
        <p14:creationId xmlns:p14="http://schemas.microsoft.com/office/powerpoint/2010/main" val="362346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48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548680"/>
            <a:ext cx="3734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u="sng" dirty="0"/>
              <a:t>Базовые </a:t>
            </a:r>
            <a:r>
              <a:rPr lang="ru-RU" sz="2400" u="sng" dirty="0" smtClean="0"/>
              <a:t>операции строк</a:t>
            </a:r>
            <a:endParaRPr lang="ru-RU" sz="2400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662" y="1196752"/>
            <a:ext cx="871296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•	</a:t>
            </a:r>
            <a:r>
              <a:rPr lang="ru-RU" sz="2400" b="1" dirty="0" smtClean="0"/>
              <a:t>Конкатенация </a:t>
            </a:r>
            <a:r>
              <a:rPr lang="ru-RU" sz="2400" b="1" dirty="0"/>
              <a:t>(сложение</a:t>
            </a:r>
            <a:r>
              <a:rPr lang="ru-RU" dirty="0"/>
              <a:t>)</a:t>
            </a:r>
          </a:p>
          <a:p>
            <a:r>
              <a:rPr lang="en-US" sz="2400" b="1" dirty="0" smtClean="0"/>
              <a:t>S1 </a:t>
            </a:r>
            <a:r>
              <a:rPr lang="en-US" sz="2400" b="1" dirty="0"/>
              <a:t>= </a:t>
            </a:r>
            <a:r>
              <a:rPr lang="en-US" sz="2400" b="1" dirty="0" smtClean="0"/>
              <a:t>'</a:t>
            </a:r>
            <a:r>
              <a:rPr lang="ru-RU" sz="2400" b="1" dirty="0" smtClean="0"/>
              <a:t>со</a:t>
            </a:r>
            <a:r>
              <a:rPr lang="en-US" sz="2400" b="1" dirty="0" smtClean="0"/>
              <a:t>'</a:t>
            </a:r>
            <a:endParaRPr lang="en-US" sz="2400" b="1" dirty="0"/>
          </a:p>
          <a:p>
            <a:r>
              <a:rPr lang="en-US" sz="2400" b="1" dirty="0" smtClean="0"/>
              <a:t>S2 </a:t>
            </a:r>
            <a:r>
              <a:rPr lang="en-US" sz="2400" b="1" dirty="0"/>
              <a:t>= '</a:t>
            </a:r>
            <a:r>
              <a:rPr lang="ru-RU" sz="2400" b="1" dirty="0" smtClean="0"/>
              <a:t>единение</a:t>
            </a:r>
            <a:r>
              <a:rPr lang="en-US" sz="2400" b="1" dirty="0" smtClean="0"/>
              <a:t>‘</a:t>
            </a:r>
            <a:endParaRPr lang="ru-RU" sz="2400" b="1" dirty="0" smtClean="0"/>
          </a:p>
          <a:p>
            <a:r>
              <a:rPr lang="en-US" sz="2400" b="1" dirty="0" smtClean="0"/>
              <a:t>S3=S1+S2</a:t>
            </a:r>
            <a:endParaRPr lang="en-US" sz="2400" b="1" dirty="0"/>
          </a:p>
          <a:p>
            <a:r>
              <a:rPr lang="en-US" sz="2400" b="1" dirty="0" smtClean="0"/>
              <a:t>print(S3)</a:t>
            </a:r>
            <a:endParaRPr lang="ru-RU" sz="2400" b="1" dirty="0" smtClean="0"/>
          </a:p>
          <a:p>
            <a:r>
              <a:rPr lang="ru-RU" sz="2400" dirty="0"/>
              <a:t>Результат:</a:t>
            </a:r>
          </a:p>
          <a:p>
            <a:r>
              <a:rPr lang="ru-RU" sz="2400" dirty="0" smtClean="0"/>
              <a:t>соединение</a:t>
            </a:r>
          </a:p>
          <a:p>
            <a:endParaRPr lang="ru-RU" sz="2400" dirty="0" smtClean="0"/>
          </a:p>
          <a:p>
            <a:r>
              <a:rPr lang="ru-RU" sz="2400" dirty="0"/>
              <a:t>	</a:t>
            </a:r>
            <a:r>
              <a:rPr lang="ru-RU" sz="2400" b="1" dirty="0"/>
              <a:t>Дублирование </a:t>
            </a:r>
            <a:r>
              <a:rPr lang="ru-RU" sz="2400" b="1" dirty="0" smtClean="0"/>
              <a:t>строки</a:t>
            </a:r>
          </a:p>
          <a:p>
            <a:r>
              <a:rPr lang="ru-RU" sz="2400" dirty="0" smtClean="0"/>
              <a:t>&gt;&gt;&gt; </a:t>
            </a:r>
            <a:r>
              <a:rPr lang="ru-RU" sz="2400" b="1" dirty="0"/>
              <a:t>print('</a:t>
            </a:r>
            <a:r>
              <a:rPr lang="ru-RU" sz="2400" b="1" dirty="0" err="1"/>
              <a:t>spam</a:t>
            </a:r>
            <a:r>
              <a:rPr lang="ru-RU" sz="2400" b="1" dirty="0"/>
              <a:t>' * 3) </a:t>
            </a:r>
            <a:endParaRPr lang="ru-RU" sz="2400" b="1" dirty="0" smtClean="0"/>
          </a:p>
          <a:p>
            <a:r>
              <a:rPr lang="en-US" sz="2400" dirty="0" err="1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spamspamspam</a:t>
            </a:r>
            <a:endParaRPr lang="ru-RU" sz="2400" b="1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21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49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20688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Встроеннная</a:t>
            </a:r>
            <a:r>
              <a:rPr lang="ru-RU" sz="2400" dirty="0"/>
              <a:t> функция </a:t>
            </a:r>
            <a:r>
              <a:rPr lang="ru-RU" sz="2400" b="1" dirty="0" err="1"/>
              <a:t>input</a:t>
            </a:r>
            <a:r>
              <a:rPr lang="ru-RU" sz="2400" b="1" dirty="0"/>
              <a:t>() </a:t>
            </a:r>
            <a:r>
              <a:rPr lang="ru-RU" sz="2400" dirty="0"/>
              <a:t>позволяет получить ввод пользователя в виде строки</a:t>
            </a:r>
            <a:r>
              <a:rPr lang="ru-RU" sz="2400" dirty="0" smtClean="0"/>
              <a:t>:</a:t>
            </a:r>
          </a:p>
          <a:p>
            <a:endParaRPr lang="ru-RU" sz="2400" dirty="0"/>
          </a:p>
          <a:p>
            <a:r>
              <a:rPr lang="ru-RU" sz="2400" b="1" dirty="0" err="1"/>
              <a:t>name</a:t>
            </a:r>
            <a:r>
              <a:rPr lang="ru-RU" sz="2400" b="1" dirty="0"/>
              <a:t> = </a:t>
            </a:r>
            <a:r>
              <a:rPr lang="ru-RU" sz="2400" b="1" dirty="0" err="1"/>
              <a:t>input</a:t>
            </a:r>
            <a:r>
              <a:rPr lang="ru-RU" sz="2400" b="1" dirty="0"/>
              <a:t>("Введи свое имя: ")</a:t>
            </a:r>
            <a:r>
              <a:rPr lang="ru-RU" sz="2400" dirty="0"/>
              <a:t> </a:t>
            </a:r>
            <a:endParaRPr lang="ru-RU" sz="2400" dirty="0" smtClean="0"/>
          </a:p>
          <a:p>
            <a:r>
              <a:rPr lang="ru-RU" sz="2400" dirty="0" smtClean="0"/>
              <a:t>Введи </a:t>
            </a:r>
            <a:r>
              <a:rPr lang="ru-RU" sz="2400" dirty="0"/>
              <a:t>свое имя: </a:t>
            </a:r>
            <a:r>
              <a:rPr lang="ru-RU" sz="2400" dirty="0" smtClean="0"/>
              <a:t>Александр</a:t>
            </a:r>
          </a:p>
          <a:p>
            <a:r>
              <a:rPr lang="ru-RU" sz="2400" dirty="0" smtClean="0"/>
              <a:t>Формат строки: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140968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/>
              <a:t>name</a:t>
            </a:r>
            <a:r>
              <a:rPr lang="ru-RU" sz="2400" b="1" dirty="0"/>
              <a:t> = </a:t>
            </a:r>
            <a:r>
              <a:rPr lang="ru-RU" sz="2400" b="1" dirty="0" err="1"/>
              <a:t>input</a:t>
            </a:r>
            <a:r>
              <a:rPr lang="ru-RU" sz="2400" b="1" dirty="0"/>
              <a:t>("Введи свое имя: ") </a:t>
            </a:r>
            <a:r>
              <a:rPr lang="ru-RU" sz="2400" b="1" dirty="0" err="1"/>
              <a:t>f"Привет</a:t>
            </a:r>
            <a:r>
              <a:rPr lang="ru-RU" sz="2400" b="1" dirty="0"/>
              <a:t>, {</a:t>
            </a:r>
            <a:r>
              <a:rPr lang="ru-RU" sz="2400" b="1" dirty="0" err="1"/>
              <a:t>name</a:t>
            </a:r>
            <a:r>
              <a:rPr lang="ru-RU" sz="2400" b="1" dirty="0"/>
              <a:t>}!"</a:t>
            </a:r>
          </a:p>
          <a:p>
            <a:r>
              <a:rPr lang="ru-RU" sz="2400" dirty="0"/>
              <a:t>Введи свое имя: Александр</a:t>
            </a:r>
          </a:p>
          <a:p>
            <a:r>
              <a:rPr lang="ru-RU" sz="2400" dirty="0"/>
              <a:t>'Привет, Александр</a:t>
            </a:r>
            <a:r>
              <a:rPr lang="ru-RU" sz="2400" dirty="0" smtClean="0"/>
              <a:t>!‘</a:t>
            </a:r>
          </a:p>
          <a:p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461053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И ещё один </a:t>
            </a:r>
            <a:r>
              <a:rPr lang="ru-RU" sz="2400" dirty="0" smtClean="0"/>
              <a:t>пример форматирования строк</a:t>
            </a:r>
          </a:p>
          <a:p>
            <a:r>
              <a:rPr lang="en-US" sz="2400" b="1" dirty="0" smtClean="0"/>
              <a:t>subject </a:t>
            </a:r>
            <a:r>
              <a:rPr lang="en-US" sz="2400" b="1" dirty="0"/>
              <a:t>= "</a:t>
            </a:r>
            <a:r>
              <a:rPr lang="ru-RU" sz="2400" b="1" dirty="0"/>
              <a:t>оптимизация" </a:t>
            </a:r>
            <a:r>
              <a:rPr lang="en-US" sz="2400" b="1" dirty="0"/>
              <a:t>author = "Donald Knuth" </a:t>
            </a:r>
            <a:endParaRPr lang="ru-RU" sz="2400" b="1" dirty="0" smtClean="0"/>
          </a:p>
          <a:p>
            <a:r>
              <a:rPr lang="en-US" sz="2400" b="1" dirty="0" smtClean="0"/>
              <a:t>f"</a:t>
            </a:r>
            <a:r>
              <a:rPr lang="ru-RU" sz="2400" b="1" dirty="0"/>
              <a:t>Преждевременная {</a:t>
            </a:r>
            <a:r>
              <a:rPr lang="en-US" sz="2400" b="1" dirty="0"/>
              <a:t>subject} — </a:t>
            </a:r>
            <a:r>
              <a:rPr lang="ru-RU" sz="2400" b="1" dirty="0"/>
              <a:t>корень всех зол. ({</a:t>
            </a:r>
            <a:r>
              <a:rPr lang="en-US" sz="2400" b="1" dirty="0"/>
              <a:t>author})"</a:t>
            </a:r>
          </a:p>
        </p:txBody>
      </p:sp>
    </p:spTree>
    <p:extLst>
      <p:ext uri="{BB962C8B-B14F-4D97-AF65-F5344CB8AC3E}">
        <p14:creationId xmlns:p14="http://schemas.microsoft.com/office/powerpoint/2010/main" val="386392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5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32656"/>
            <a:ext cx="784887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2"/>
                </a:solidFill>
              </a:rPr>
              <a:t>Сред</a:t>
            </a:r>
            <a:r>
              <a:rPr lang="ru-RU" sz="2800" b="1" dirty="0">
                <a:solidFill>
                  <a:schemeClr val="bg2"/>
                </a:solidFill>
              </a:rPr>
              <a:t>а</a:t>
            </a:r>
            <a:r>
              <a:rPr lang="ru-RU" sz="2800" b="1" dirty="0" smtClean="0">
                <a:solidFill>
                  <a:schemeClr val="bg2"/>
                </a:solidFill>
              </a:rPr>
              <a:t> </a:t>
            </a:r>
            <a:r>
              <a:rPr lang="ru-RU" sz="2800" b="1" dirty="0">
                <a:solidFill>
                  <a:schemeClr val="bg2"/>
                </a:solidFill>
              </a:rPr>
              <a:t>разработки </a:t>
            </a:r>
            <a:r>
              <a:rPr lang="ru-RU" sz="2800" b="1" dirty="0" smtClean="0">
                <a:solidFill>
                  <a:schemeClr val="bg2"/>
                </a:solidFill>
              </a:rPr>
              <a:t>IDLE</a:t>
            </a:r>
            <a:r>
              <a:rPr lang="en-US" sz="2800" b="1" dirty="0">
                <a:solidFill>
                  <a:schemeClr val="bg2"/>
                </a:solidFill>
              </a:rPr>
              <a:t>, </a:t>
            </a:r>
            <a:r>
              <a:rPr lang="en-US" sz="2800" b="1" dirty="0" smtClean="0">
                <a:solidFill>
                  <a:schemeClr val="bg2"/>
                </a:solidFill>
              </a:rPr>
              <a:t>Spyder</a:t>
            </a:r>
            <a:r>
              <a:rPr lang="ru-RU" sz="2800" b="1" dirty="0" smtClean="0">
                <a:solidFill>
                  <a:schemeClr val="bg2"/>
                </a:solidFill>
              </a:rPr>
              <a:t>, </a:t>
            </a:r>
            <a:r>
              <a:rPr lang="en-US" sz="2800" b="1" dirty="0">
                <a:solidFill>
                  <a:schemeClr val="bg2"/>
                </a:solidFill>
              </a:rPr>
              <a:t>PyCharm</a:t>
            </a:r>
            <a:r>
              <a:rPr lang="ru-RU" sz="2800" b="1" dirty="0" smtClean="0">
                <a:solidFill>
                  <a:schemeClr val="bg2"/>
                </a:solidFill>
              </a:rPr>
              <a:t> </a:t>
            </a:r>
          </a:p>
          <a:p>
            <a:endParaRPr lang="ru-RU" sz="2800" b="1" dirty="0">
              <a:solidFill>
                <a:schemeClr val="bg2"/>
              </a:solidFill>
            </a:endParaRPr>
          </a:p>
          <a:p>
            <a:r>
              <a:rPr lang="ru-RU" sz="2800" b="1" dirty="0" smtClean="0">
                <a:solidFill>
                  <a:schemeClr val="bg2"/>
                </a:solidFill>
              </a:rPr>
              <a:t>	</a:t>
            </a:r>
            <a:r>
              <a:rPr lang="ru-RU" sz="2800" b="1" dirty="0" smtClean="0"/>
              <a:t>	PyCharm</a:t>
            </a:r>
            <a:r>
              <a:rPr lang="ru-RU" sz="2800" dirty="0"/>
              <a:t> — </a:t>
            </a:r>
            <a:r>
              <a:rPr lang="ru-RU" sz="2800" dirty="0">
                <a:solidFill>
                  <a:srgbClr val="C00000"/>
                </a:solidFill>
                <a:hlinkClick r:id="rId2" tooltip="Интегрированная среда разработки"/>
              </a:rPr>
              <a:t>интегрированная среда разработки</a:t>
            </a:r>
            <a:r>
              <a:rPr lang="ru-RU" sz="2800" dirty="0"/>
              <a:t> для языка </a:t>
            </a:r>
            <a:r>
              <a:rPr lang="ru-RU" sz="2800" dirty="0" smtClean="0"/>
              <a:t>программирования</a:t>
            </a:r>
            <a:r>
              <a:rPr lang="ru-RU" sz="2800" dirty="0"/>
              <a:t> </a:t>
            </a:r>
            <a:r>
              <a:rPr lang="ru-RU" sz="2800" dirty="0">
                <a:hlinkClick r:id="rId3" tooltip="Python"/>
              </a:rPr>
              <a:t>Python</a:t>
            </a:r>
            <a:r>
              <a:rPr lang="ru-RU" sz="2800" dirty="0"/>
              <a:t>. Предоставляет средства для анализа кода, графический отладчик, инструмент для запуска </a:t>
            </a:r>
            <a:r>
              <a:rPr lang="ru-RU" sz="2800" dirty="0" smtClean="0"/>
              <a:t>отдельных модулей исходного кода (юнит-тестов)</a:t>
            </a:r>
            <a:endParaRPr lang="ru-RU" sz="2800" dirty="0"/>
          </a:p>
          <a:p>
            <a:endParaRPr lang="ru-RU" sz="2800" dirty="0" smtClean="0"/>
          </a:p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Pythonworldru</a:t>
            </a:r>
            <a:r>
              <a:rPr lang="ru-RU" sz="2800" dirty="0"/>
              <a:t> – самоучитель по Python. Подробно: скачивание, установка и обучение Python</a:t>
            </a:r>
            <a:endParaRPr lang="en-US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1738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50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76672"/>
            <a:ext cx="871296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Результат (в одну строку):</a:t>
            </a:r>
          </a:p>
          <a:p>
            <a:r>
              <a:rPr lang="ru-RU" sz="2400" dirty="0"/>
              <a:t>'Преждевременная оптимизация — корень всех зол. (</a:t>
            </a:r>
            <a:r>
              <a:rPr lang="ru-RU" sz="2400" dirty="0" err="1"/>
              <a:t>Donald</a:t>
            </a:r>
            <a:r>
              <a:rPr lang="ru-RU" sz="2400" dirty="0"/>
              <a:t> </a:t>
            </a:r>
            <a:r>
              <a:rPr lang="ru-RU" sz="2400" dirty="0" err="1"/>
              <a:t>Knuth</a:t>
            </a:r>
            <a:r>
              <a:rPr lang="ru-RU" sz="2400" dirty="0"/>
              <a:t>)'	</a:t>
            </a:r>
            <a:endParaRPr lang="ru-RU" sz="2400" dirty="0" smtClean="0"/>
          </a:p>
          <a:p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Длина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строки</a:t>
            </a:r>
            <a:r>
              <a:rPr lang="ru-RU" sz="2400" dirty="0"/>
              <a:t> (функция </a:t>
            </a:r>
            <a:r>
              <a:rPr lang="en-US" sz="2400" b="1" dirty="0" err="1"/>
              <a:t>len</a:t>
            </a:r>
            <a:r>
              <a:rPr lang="en-US" sz="2400" dirty="0"/>
              <a:t>)</a:t>
            </a:r>
          </a:p>
          <a:p>
            <a:r>
              <a:rPr lang="en-US" sz="2400" dirty="0"/>
              <a:t>&gt;&gt;&gt; </a:t>
            </a:r>
            <a:r>
              <a:rPr lang="en-US" sz="2400" dirty="0" err="1"/>
              <a:t>len</a:t>
            </a:r>
            <a:r>
              <a:rPr lang="en-US" sz="2400" dirty="0"/>
              <a:t>('spam')</a:t>
            </a:r>
          </a:p>
          <a:p>
            <a:r>
              <a:rPr lang="en-US" sz="2400" dirty="0"/>
              <a:t>4</a:t>
            </a:r>
          </a:p>
          <a:p>
            <a:r>
              <a:rPr lang="en-US" dirty="0"/>
              <a:t>	</a:t>
            </a:r>
            <a:r>
              <a:rPr lang="ru-RU" sz="2400" b="1" dirty="0"/>
              <a:t>Доступ по </a:t>
            </a:r>
            <a:r>
              <a:rPr lang="ru-RU" sz="2400" b="1" dirty="0" smtClean="0"/>
              <a:t>индексу</a:t>
            </a:r>
          </a:p>
          <a:p>
            <a:endParaRPr lang="ru-RU" dirty="0" smtClean="0"/>
          </a:p>
          <a:p>
            <a:r>
              <a:rPr lang="ru-RU" sz="2400" dirty="0" smtClean="0"/>
              <a:t>&gt;&gt;&gt; </a:t>
            </a:r>
            <a:r>
              <a:rPr lang="en-US" sz="2400" b="1" dirty="0"/>
              <a:t>S = 'spam'</a:t>
            </a:r>
          </a:p>
          <a:p>
            <a:r>
              <a:rPr lang="en-US" sz="2400" dirty="0"/>
              <a:t>&gt;&gt;&gt; </a:t>
            </a:r>
            <a:r>
              <a:rPr lang="en-US" sz="2400" b="1" dirty="0"/>
              <a:t>S[0]</a:t>
            </a:r>
          </a:p>
          <a:p>
            <a:r>
              <a:rPr lang="en-US" sz="2400" dirty="0"/>
              <a:t>'s'</a:t>
            </a:r>
          </a:p>
          <a:p>
            <a:r>
              <a:rPr lang="en-US" sz="2400" dirty="0"/>
              <a:t>&gt;&gt;&gt; </a:t>
            </a:r>
            <a:r>
              <a:rPr lang="en-US" sz="2400" b="1" dirty="0"/>
              <a:t>S[2]</a:t>
            </a:r>
          </a:p>
          <a:p>
            <a:r>
              <a:rPr lang="en-US" sz="2400" dirty="0"/>
              <a:t>'a'</a:t>
            </a:r>
          </a:p>
        </p:txBody>
      </p:sp>
    </p:spTree>
    <p:extLst>
      <p:ext uri="{BB962C8B-B14F-4D97-AF65-F5344CB8AC3E}">
        <p14:creationId xmlns:p14="http://schemas.microsoft.com/office/powerpoint/2010/main" val="372554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51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476672"/>
            <a:ext cx="3918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Таблица “Функции и методы строк”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024179"/>
              </p:ext>
            </p:extLst>
          </p:nvPr>
        </p:nvGraphicFramePr>
        <p:xfrm>
          <a:off x="796790" y="902598"/>
          <a:ext cx="7879278" cy="6314520"/>
        </p:xfrm>
        <a:graphic>
          <a:graphicData uri="http://schemas.openxmlformats.org/drawingml/2006/table">
            <a:tbl>
              <a:tblPr firstRow="1" firstCol="1" bandRow="1"/>
              <a:tblGrid>
                <a:gridCol w="3939639"/>
                <a:gridCol w="3939639"/>
              </a:tblGrid>
              <a:tr h="547413">
                <a:tc>
                  <a:txBody>
                    <a:bodyPr/>
                    <a:lstStyle/>
                    <a:p>
                      <a:r>
                        <a:rPr lang="en-US" b="1" dirty="0" err="1">
                          <a:effectLst/>
                        </a:rPr>
                        <a:t>S.join</a:t>
                      </a:r>
                      <a:r>
                        <a:rPr lang="en-US" dirty="0">
                          <a:effectLst/>
                        </a:rPr>
                        <a:t>(</a:t>
                      </a:r>
                      <a:r>
                        <a:rPr lang="ru-RU" dirty="0">
                          <a:effectLst/>
                        </a:rPr>
                        <a:t>список)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Сборка строки из списка с разделителем 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64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 = </a:t>
                      </a: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b”byte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”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740" marR="78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Строка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u="none" strike="noStrike" dirty="0" err="1">
                          <a:solidFill>
                            <a:srgbClr val="37706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hlinkClick r:id="rId2"/>
                        </a:rPr>
                        <a:t>байтов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740" marR="78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729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S.find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[start],[end])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740" marR="78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Поиск подстроки в строке. Возвращает номер первого вхождения или -1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740" marR="78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77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S.rfind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[start],[end])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740" marR="78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Поиск подстроки в строке. Возвращает номер последнего вхождения или -1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740" marR="78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64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S.replace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шаблон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замена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n)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740" marR="78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Замена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шаблона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 –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количество замен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740" marR="78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64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S.split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символ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740" marR="78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Разбиение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строки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по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разделителю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740" marR="78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64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S.isdigit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()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740" marR="78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Состоит ли строка из цифр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740" marR="78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64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S.isalpha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()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740" marR="78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Состоит ли строка из букв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740" marR="78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88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ord</a:t>
                      </a: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(символ)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740" marR="78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Символ в его код 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ASCII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740" marR="78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65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chr</a:t>
                      </a: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(число)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740" marR="78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Код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ASCII в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символ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740" marR="78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014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S.count</a:t>
                      </a: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(str, [start],[end])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740" marR="78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Возвращает количество вхождений подстроки в диапазоне [начало, конец] 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8740" marR="78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273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52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476672"/>
            <a:ext cx="8640960" cy="4091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600"/>
              </a:spcAft>
            </a:pP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При 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S.count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 (T, a, b), будет подсчет числа вхождений строки T в </a:t>
            </a: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строку S.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ea typeface="Times New Roman" panose="02020603050405020304" pitchFamily="18" charset="0"/>
              </a:rPr>
              <a:t>Пример 22. </a:t>
            </a:r>
            <a:r>
              <a:rPr lang="ru-RU" sz="2400" dirty="0">
                <a:ea typeface="Times New Roman" panose="02020603050405020304" pitchFamily="18" charset="0"/>
              </a:rPr>
              <a:t>Подсчитать количество </a:t>
            </a:r>
            <a:r>
              <a:rPr lang="ru-RU" sz="2400" dirty="0" smtClean="0">
                <a:ea typeface="Times New Roman" panose="02020603050405020304" pitchFamily="18" charset="0"/>
              </a:rPr>
              <a:t>символов </a:t>
            </a:r>
            <a:r>
              <a:rPr lang="ru-RU" sz="2400" dirty="0">
                <a:ea typeface="Times New Roman" panose="02020603050405020304" pitchFamily="18" charset="0"/>
              </a:rPr>
              <a:t>в </a:t>
            </a:r>
            <a:r>
              <a:rPr lang="ru-RU" sz="2400" dirty="0" smtClean="0">
                <a:ea typeface="Times New Roman" panose="02020603050405020304" pitchFamily="18" charset="0"/>
              </a:rPr>
              <a:t>строке, </a:t>
            </a:r>
            <a:r>
              <a:rPr lang="ru-RU" sz="2400" dirty="0">
                <a:ea typeface="Times New Roman" panose="02020603050405020304" pitchFamily="18" charset="0"/>
              </a:rPr>
              <a:t>равных </a:t>
            </a:r>
            <a:r>
              <a:rPr lang="en-US" sz="2400" dirty="0" smtClean="0">
                <a:ea typeface="Times New Roman" panose="02020603050405020304" pitchFamily="18" charset="0"/>
              </a:rPr>
              <a:t>‘</a:t>
            </a:r>
            <a:r>
              <a:rPr lang="ru-RU" sz="2400" dirty="0" smtClean="0">
                <a:ea typeface="Times New Roman" panose="02020603050405020304" pitchFamily="18" charset="0"/>
              </a:rPr>
              <a:t>4</a:t>
            </a:r>
            <a:r>
              <a:rPr lang="en-US" sz="2400" dirty="0" smtClean="0">
                <a:ea typeface="Times New Roman" panose="02020603050405020304" pitchFamily="18" charset="0"/>
              </a:rPr>
              <a:t>’</a:t>
            </a:r>
            <a:r>
              <a:rPr lang="ru-RU" sz="2400" dirty="0" smtClean="0">
                <a:ea typeface="Times New Roman" panose="02020603050405020304" pitchFamily="18" charset="0"/>
              </a:rPr>
              <a:t>.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s10 = </a:t>
            </a:r>
            <a:r>
              <a:rPr lang="en-US" sz="2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‘2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, 4, </a:t>
            </a:r>
            <a:r>
              <a:rPr lang="ru-RU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, 1, 2</a:t>
            </a:r>
            <a:r>
              <a:rPr lang="ru-RU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, 3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7, </a:t>
            </a:r>
            <a:r>
              <a:rPr lang="en-US" sz="2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4’</a:t>
            </a:r>
            <a:endParaRPr lang="ru-RU" sz="2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x = </a:t>
            </a:r>
            <a:r>
              <a:rPr lang="en-US" sz="2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‘4’</a:t>
            </a:r>
            <a:endParaRPr lang="ru-RU" sz="2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n = s10.count (x)		#  </a:t>
            </a:r>
            <a:r>
              <a:rPr lang="ru-RU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print (x, </a:t>
            </a:r>
            <a:r>
              <a:rPr lang="en-US" sz="2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‘ n = ‘, 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n)</a:t>
            </a:r>
            <a:endParaRPr lang="ru-RU" sz="2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ru-RU" sz="2400" dirty="0">
                <a:ea typeface="Times New Roman" panose="02020603050405020304" pitchFamily="18" charset="0"/>
              </a:rPr>
              <a:t>Результат работы программы: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4  </a:t>
            </a:r>
            <a:r>
              <a:rPr lang="en-US" sz="2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=  3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68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53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620688"/>
            <a:ext cx="84352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/>
              <a:t>S.find</a:t>
            </a:r>
            <a:r>
              <a:rPr lang="en-US" sz="2400" b="1" dirty="0"/>
              <a:t> (</a:t>
            </a:r>
            <a:r>
              <a:rPr lang="ru-RU" sz="2400" b="1" dirty="0"/>
              <a:t>строка [,начало] [, конец]) – поиск строки в </a:t>
            </a:r>
            <a:r>
              <a:rPr lang="en-US" sz="2400" b="1" dirty="0" smtClean="0"/>
              <a:t>S</a:t>
            </a:r>
            <a:endParaRPr lang="ru-RU" sz="2400" b="1" dirty="0" smtClean="0"/>
          </a:p>
          <a:p>
            <a:endParaRPr lang="ru-RU" sz="2400" dirty="0" smtClean="0"/>
          </a:p>
          <a:p>
            <a:r>
              <a:rPr lang="ru-RU" sz="2400" dirty="0" smtClean="0"/>
              <a:t>Пример: </a:t>
            </a:r>
          </a:p>
          <a:p>
            <a:r>
              <a:rPr lang="en-US" sz="2400" b="1" dirty="0" smtClean="0"/>
              <a:t>S </a:t>
            </a:r>
            <a:r>
              <a:rPr lang="en-US" sz="2400" b="1" dirty="0"/>
              <a:t>= 'Hello'</a:t>
            </a:r>
          </a:p>
          <a:p>
            <a:r>
              <a:rPr lang="en-US" sz="2400" b="1" dirty="0"/>
              <a:t>print (</a:t>
            </a:r>
            <a:r>
              <a:rPr lang="en-US" sz="2400" b="1" dirty="0" err="1"/>
              <a:t>S.find</a:t>
            </a:r>
            <a:r>
              <a:rPr lang="en-US" sz="2400" b="1" dirty="0"/>
              <a:t> ('e'))   	 # </a:t>
            </a:r>
            <a:r>
              <a:rPr lang="ru-RU" sz="2400" b="1" dirty="0"/>
              <a:t>вернёт 1</a:t>
            </a:r>
          </a:p>
          <a:p>
            <a:r>
              <a:rPr lang="en-US" sz="2400" b="1" dirty="0"/>
              <a:t>n = </a:t>
            </a:r>
            <a:r>
              <a:rPr lang="en-US" sz="2400" b="1" dirty="0" err="1"/>
              <a:t>S.find</a:t>
            </a:r>
            <a:r>
              <a:rPr lang="en-US" sz="2400" b="1" dirty="0"/>
              <a:t> ('o')</a:t>
            </a:r>
          </a:p>
          <a:p>
            <a:r>
              <a:rPr lang="en-US" sz="2400" b="1" dirty="0"/>
              <a:t>print (‘ n =’, n)    		# </a:t>
            </a:r>
            <a:r>
              <a:rPr lang="ru-RU" sz="2400" b="1" dirty="0"/>
              <a:t>вернёт </a:t>
            </a:r>
            <a:r>
              <a:rPr lang="en-US" sz="2400" b="1" dirty="0"/>
              <a:t>n = </a:t>
            </a:r>
            <a:r>
              <a:rPr lang="en-US" sz="2400" b="1" dirty="0" smtClean="0"/>
              <a:t>4</a:t>
            </a:r>
            <a:endParaRPr lang="ru-RU" sz="2400" b="1" dirty="0" smtClean="0"/>
          </a:p>
          <a:p>
            <a:endParaRPr lang="ru-RU" sz="2400" b="1" dirty="0"/>
          </a:p>
          <a:p>
            <a:r>
              <a:rPr lang="ru-RU" sz="2400" dirty="0" smtClean="0"/>
              <a:t>Результат </a:t>
            </a:r>
            <a:r>
              <a:rPr lang="ru-RU" sz="2400" dirty="0"/>
              <a:t>работы программы:</a:t>
            </a:r>
          </a:p>
          <a:p>
            <a:r>
              <a:rPr lang="ru-RU" sz="2400" dirty="0"/>
              <a:t>1</a:t>
            </a:r>
          </a:p>
          <a:p>
            <a:r>
              <a:rPr lang="en-US" sz="2400" dirty="0"/>
              <a:t>n =  4</a:t>
            </a:r>
          </a:p>
        </p:txBody>
      </p:sp>
    </p:spTree>
    <p:extLst>
      <p:ext uri="{BB962C8B-B14F-4D97-AF65-F5344CB8AC3E}">
        <p14:creationId xmlns:p14="http://schemas.microsoft.com/office/powerpoint/2010/main" val="227144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54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76672"/>
            <a:ext cx="83632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Метод </a:t>
            </a:r>
            <a:r>
              <a:rPr lang="en-US" sz="2400" b="1" dirty="0"/>
              <a:t>replace</a:t>
            </a:r>
            <a:r>
              <a:rPr lang="en-US" sz="2400" dirty="0"/>
              <a:t> </a:t>
            </a:r>
            <a:r>
              <a:rPr lang="ru-RU" sz="2400" dirty="0"/>
              <a:t>заменяет все вхождения одной строки на другую. </a:t>
            </a:r>
          </a:p>
          <a:p>
            <a:r>
              <a:rPr lang="ru-RU" sz="2400" dirty="0"/>
              <a:t>Формат: </a:t>
            </a:r>
            <a:r>
              <a:rPr lang="en-US" sz="2400" dirty="0" err="1"/>
              <a:t>S.replace</a:t>
            </a:r>
            <a:r>
              <a:rPr lang="en-US" sz="2400" dirty="0"/>
              <a:t> (old, new) — </a:t>
            </a:r>
            <a:r>
              <a:rPr lang="ru-RU" sz="2400" dirty="0"/>
              <a:t>заменить в строке </a:t>
            </a:r>
            <a:r>
              <a:rPr lang="en-US" sz="2400" dirty="0"/>
              <a:t>S </a:t>
            </a:r>
            <a:r>
              <a:rPr lang="ru-RU" sz="2400" dirty="0"/>
              <a:t>все вхождения подстроки </a:t>
            </a:r>
            <a:r>
              <a:rPr lang="en-US" sz="2400" dirty="0"/>
              <a:t>old </a:t>
            </a:r>
            <a:r>
              <a:rPr lang="ru-RU" sz="2400" dirty="0"/>
              <a:t>на подстроку </a:t>
            </a:r>
            <a:r>
              <a:rPr lang="en-US" sz="2400" dirty="0"/>
              <a:t>new. </a:t>
            </a:r>
            <a:endParaRPr lang="ru-RU" sz="2400" dirty="0" smtClean="0"/>
          </a:p>
          <a:p>
            <a:r>
              <a:rPr lang="ru-RU" sz="2400" dirty="0" smtClean="0"/>
              <a:t>Пример:</a:t>
            </a:r>
          </a:p>
          <a:p>
            <a:endParaRPr lang="ru-RU" sz="2400" dirty="0"/>
          </a:p>
          <a:p>
            <a:r>
              <a:rPr lang="en-US" sz="2400" b="1" dirty="0" smtClean="0"/>
              <a:t>S </a:t>
            </a:r>
            <a:r>
              <a:rPr lang="en-US" sz="2400" b="1" dirty="0"/>
              <a:t>= ‘1 f 2 f 3 a 4 f’</a:t>
            </a:r>
          </a:p>
          <a:p>
            <a:r>
              <a:rPr lang="en-US" sz="2400" b="1" dirty="0"/>
              <a:t>S2 = </a:t>
            </a:r>
            <a:r>
              <a:rPr lang="en-US" sz="2400" b="1" dirty="0" err="1"/>
              <a:t>S.replace</a:t>
            </a:r>
            <a:r>
              <a:rPr lang="en-US" sz="2400" b="1" dirty="0"/>
              <a:t> (‘f’, ‘a’)</a:t>
            </a:r>
          </a:p>
          <a:p>
            <a:r>
              <a:rPr lang="en-US" sz="2400" b="1" dirty="0"/>
              <a:t>print (S2</a:t>
            </a:r>
            <a:r>
              <a:rPr lang="en-US" sz="2400" b="1" dirty="0" smtClean="0"/>
              <a:t>)</a:t>
            </a:r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2400" dirty="0" smtClean="0"/>
              <a:t>Результат </a:t>
            </a:r>
            <a:r>
              <a:rPr lang="ru-RU" sz="2400" dirty="0"/>
              <a:t>работы программы</a:t>
            </a:r>
          </a:p>
          <a:p>
            <a:r>
              <a:rPr lang="ru-RU" sz="2400" dirty="0"/>
              <a:t>1 </a:t>
            </a:r>
            <a:r>
              <a:rPr lang="en-US" sz="2400" dirty="0"/>
              <a:t>a 2 a 3 a 4 a</a:t>
            </a:r>
          </a:p>
        </p:txBody>
      </p:sp>
    </p:spTree>
    <p:extLst>
      <p:ext uri="{BB962C8B-B14F-4D97-AF65-F5344CB8AC3E}">
        <p14:creationId xmlns:p14="http://schemas.microsoft.com/office/powerpoint/2010/main" val="11082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55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48680"/>
            <a:ext cx="8496944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На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основе данной строки сформируйте две новые. Первая строка содержит только цифры, вторая — только буквы. Выведите новые строки </a:t>
            </a: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построчно</a:t>
            </a:r>
            <a:endParaRPr lang="en-US" sz="2400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endParaRPr lang="en-US" sz="240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s='abc12345,#w?ww'</a:t>
            </a:r>
          </a:p>
          <a:p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s1=''</a:t>
            </a:r>
          </a:p>
          <a:p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s2=''</a:t>
            </a:r>
          </a:p>
          <a:p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for x in s:</a:t>
            </a:r>
          </a:p>
          <a:p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    if '0'&lt;=x&lt;='9':</a:t>
            </a:r>
          </a:p>
          <a:p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        s1=s1+x</a:t>
            </a:r>
          </a:p>
          <a:p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    if 'A'&lt;=x&lt;='z':</a:t>
            </a:r>
          </a:p>
          <a:p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        s2=s2+x</a:t>
            </a:r>
          </a:p>
          <a:p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print(s1)</a:t>
            </a:r>
          </a:p>
          <a:p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print(s2)</a:t>
            </a:r>
          </a:p>
          <a:p>
            <a:r>
              <a:rPr lang="ru-RU" b="1" dirty="0" smtClean="0"/>
              <a:t>Результат:</a:t>
            </a:r>
          </a:p>
          <a:p>
            <a:r>
              <a:rPr lang="ru-RU" b="1" dirty="0"/>
              <a:t>12345</a:t>
            </a:r>
          </a:p>
          <a:p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abcwww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464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56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76672"/>
            <a:ext cx="82809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/>
              <a:t>join</a:t>
            </a:r>
            <a:r>
              <a:rPr lang="ru-RU" sz="2000" dirty="0" smtClean="0"/>
              <a:t> </a:t>
            </a:r>
            <a:r>
              <a:rPr lang="ru-RU" sz="2000" dirty="0"/>
              <a:t>представляет собой метод строк (не списков), он вызывается через заданный </a:t>
            </a:r>
            <a:r>
              <a:rPr lang="ru-RU" sz="2000" dirty="0" smtClean="0"/>
              <a:t>раз­делитель</a:t>
            </a:r>
            <a:r>
              <a:rPr lang="ru-RU" sz="2000" dirty="0"/>
              <a:t>. Метод </a:t>
            </a:r>
            <a:r>
              <a:rPr lang="ru-RU" sz="2000" b="1" dirty="0" err="1"/>
              <a:t>join</a:t>
            </a:r>
            <a:r>
              <a:rPr lang="ru-RU" sz="2000" dirty="0"/>
              <a:t> объединяет вместе строки из списка (или другого итерируемого </a:t>
            </a:r>
            <a:r>
              <a:rPr lang="ru-RU" sz="2000" dirty="0" smtClean="0"/>
              <a:t>объекта</a:t>
            </a:r>
            <a:r>
              <a:rPr lang="ru-RU" sz="2000" dirty="0"/>
              <a:t>) с разделителями между элементами списка; здесь в качестве разделителя </a:t>
            </a:r>
            <a:r>
              <a:rPr lang="ru-RU" sz="2000" dirty="0" smtClean="0"/>
              <a:t>ис­пользуется </a:t>
            </a:r>
            <a:r>
              <a:rPr lang="ru-RU" sz="2000" dirty="0"/>
              <a:t>пустая строка, чтобы преобразовать список в строку. 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b="1" u="sng" dirty="0" smtClean="0"/>
              <a:t>Пример:</a:t>
            </a:r>
            <a:endParaRPr lang="ru-RU" sz="2000" b="1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70892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 </a:t>
            </a:r>
            <a:r>
              <a:rPr lang="en-US" sz="2400" dirty="0" smtClean="0"/>
              <a:t>L</a:t>
            </a:r>
            <a:r>
              <a:rPr lang="ru-RU" sz="2400" dirty="0" smtClean="0"/>
              <a:t>=</a:t>
            </a:r>
            <a:r>
              <a:rPr lang="en-US" sz="2400" dirty="0" smtClean="0"/>
              <a:t>[</a:t>
            </a:r>
            <a:r>
              <a:rPr lang="en-US" sz="2400" dirty="0"/>
              <a:t>'s', '</a:t>
            </a:r>
            <a:r>
              <a:rPr lang="ru-RU" sz="2400" dirty="0"/>
              <a:t>р', 'а', 'х', ' х', 'у']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094509"/>
            <a:ext cx="214033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S </a:t>
            </a:r>
            <a:r>
              <a:rPr lang="en-US" sz="2400" dirty="0"/>
              <a:t>= ' ' . join (L</a:t>
            </a:r>
            <a:r>
              <a:rPr lang="en-US" sz="2400" dirty="0" smtClean="0"/>
              <a:t>)</a:t>
            </a:r>
            <a:endParaRPr lang="ru-RU" sz="2400" dirty="0" smtClean="0"/>
          </a:p>
          <a:p>
            <a:r>
              <a:rPr lang="en-US" sz="2400" dirty="0" smtClean="0"/>
              <a:t>print(S)</a:t>
            </a:r>
          </a:p>
          <a:p>
            <a:endParaRPr lang="en-US" sz="2400" dirty="0"/>
          </a:p>
          <a:p>
            <a:r>
              <a:rPr lang="ru-RU" sz="2400" dirty="0" smtClean="0"/>
              <a:t>Результат:</a:t>
            </a:r>
            <a:endParaRPr lang="en-US" sz="2400" dirty="0" smtClean="0"/>
          </a:p>
          <a:p>
            <a:r>
              <a:rPr lang="en-US" sz="2400" dirty="0"/>
              <a:t>'</a:t>
            </a:r>
            <a:r>
              <a:rPr lang="en-US" sz="2400" dirty="0" err="1"/>
              <a:t>spaxxy</a:t>
            </a:r>
            <a:r>
              <a:rPr lang="en-US" sz="2400" dirty="0"/>
              <a:t>'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0273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57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476672"/>
            <a:ext cx="8579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Байтовая строка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--- это неизменяемая последовательность чисел от 0 до 255.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12776"/>
            <a:ext cx="31341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/>
              <a:t>ex_bytes</a:t>
            </a:r>
            <a:r>
              <a:rPr lang="en-US" sz="2400" b="1" dirty="0" smtClean="0"/>
              <a:t> </a:t>
            </a:r>
            <a:r>
              <a:rPr lang="en-US" sz="2400" b="1" dirty="0"/>
              <a:t>= </a:t>
            </a:r>
            <a:r>
              <a:rPr lang="en-US" sz="2400" b="1" dirty="0" err="1"/>
              <a:t>b"hello</a:t>
            </a:r>
            <a:r>
              <a:rPr lang="en-US" sz="2400" b="1" dirty="0"/>
              <a:t>" 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887215"/>
            <a:ext cx="4572000" cy="295465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/>
              <a:t>for </a:t>
            </a:r>
            <a:r>
              <a:rPr lang="en-US" sz="2400" b="1" dirty="0" smtClean="0"/>
              <a:t>t </a:t>
            </a:r>
            <a:r>
              <a:rPr lang="en-US" sz="2400" b="1" dirty="0"/>
              <a:t>in </a:t>
            </a:r>
            <a:r>
              <a:rPr lang="en-US" sz="2400" b="1" dirty="0" err="1" smtClean="0"/>
              <a:t>ex_bytes</a:t>
            </a:r>
            <a:r>
              <a:rPr lang="en-US" sz="2400" b="1" dirty="0"/>
              <a:t>:</a:t>
            </a:r>
          </a:p>
          <a:p>
            <a:r>
              <a:rPr lang="en-US" sz="2400" b="1" dirty="0" smtClean="0"/>
              <a:t>print(t</a:t>
            </a:r>
            <a:r>
              <a:rPr lang="en-US" sz="2400" b="1" dirty="0"/>
              <a:t>)</a:t>
            </a:r>
          </a:p>
          <a:p>
            <a:endParaRPr lang="ru-RU" dirty="0" smtClean="0"/>
          </a:p>
          <a:p>
            <a:r>
              <a:rPr lang="en-US" sz="2400" dirty="0" smtClean="0"/>
              <a:t>104</a:t>
            </a:r>
            <a:endParaRPr lang="en-US" sz="2400" dirty="0"/>
          </a:p>
          <a:p>
            <a:r>
              <a:rPr lang="en-US" sz="2400" dirty="0"/>
              <a:t>101</a:t>
            </a:r>
          </a:p>
          <a:p>
            <a:r>
              <a:rPr lang="en-US" sz="2400" dirty="0"/>
              <a:t>108</a:t>
            </a:r>
          </a:p>
          <a:p>
            <a:r>
              <a:rPr lang="en-US" sz="2400" dirty="0"/>
              <a:t>108</a:t>
            </a:r>
          </a:p>
          <a:p>
            <a:r>
              <a:rPr lang="en-US" sz="2400" dirty="0"/>
              <a:t>111</a:t>
            </a:r>
          </a:p>
        </p:txBody>
      </p:sp>
    </p:spTree>
    <p:extLst>
      <p:ext uri="{BB962C8B-B14F-4D97-AF65-F5344CB8AC3E}">
        <p14:creationId xmlns:p14="http://schemas.microsoft.com/office/powerpoint/2010/main" val="255044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Срезы</a:t>
            </a:r>
            <a:endParaRPr lang="ru-RU" sz="40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3886200"/>
          </a:xfrm>
        </p:spPr>
        <p:txBody>
          <a:bodyPr/>
          <a:lstStyle/>
          <a:p>
            <a:r>
              <a:rPr lang="ru-RU" sz="2400" dirty="0" smtClean="0"/>
              <a:t>В </a:t>
            </a:r>
            <a:r>
              <a:rPr lang="ru-RU" sz="2400" dirty="0"/>
              <a:t>Python также имеются срезы.</a:t>
            </a:r>
          </a:p>
          <a:p>
            <a:r>
              <a:rPr lang="ru-RU" sz="2400" b="1" dirty="0" err="1"/>
              <a:t>item</a:t>
            </a:r>
            <a:r>
              <a:rPr lang="ru-RU" sz="2400" b="1" dirty="0"/>
              <a:t>[START:STOP:STEP]</a:t>
            </a:r>
            <a:r>
              <a:rPr lang="ru-RU" sz="2400" dirty="0"/>
              <a:t> - берёт срез от номера </a:t>
            </a:r>
            <a:r>
              <a:rPr lang="ru-RU" sz="2400" b="1" dirty="0"/>
              <a:t>START</a:t>
            </a:r>
            <a:r>
              <a:rPr lang="ru-RU" sz="2400" dirty="0"/>
              <a:t>, до </a:t>
            </a:r>
            <a:r>
              <a:rPr lang="ru-RU" sz="2400" b="1" dirty="0"/>
              <a:t>STOP</a:t>
            </a:r>
            <a:r>
              <a:rPr lang="ru-RU" sz="2400" dirty="0"/>
              <a:t> (не включая его), с шагом </a:t>
            </a:r>
            <a:r>
              <a:rPr lang="ru-RU" sz="2400" b="1" dirty="0"/>
              <a:t>STEP</a:t>
            </a:r>
            <a:r>
              <a:rPr lang="ru-RU" sz="2400" dirty="0"/>
              <a:t>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По </a:t>
            </a:r>
            <a:r>
              <a:rPr lang="ru-RU" sz="2400" dirty="0"/>
              <a:t>умолчанию START = 0, STOP = длине объекта, STEP = 1. </a:t>
            </a:r>
            <a:endParaRPr lang="ru-RU" sz="2400" dirty="0" smtClean="0"/>
          </a:p>
          <a:p>
            <a:pPr marL="0" indent="0">
              <a:buNone/>
            </a:pPr>
            <a:r>
              <a:rPr lang="ru-RU" sz="1800" dirty="0" smtClean="0"/>
              <a:t>Какие-нибудь </a:t>
            </a:r>
            <a:r>
              <a:rPr lang="ru-RU" sz="1800" dirty="0"/>
              <a:t>(а возможно, и все) параметры могут быть опущены</a:t>
            </a:r>
            <a:r>
              <a:rPr lang="ru-RU" sz="1800" dirty="0" smtClean="0"/>
              <a:t>.</a:t>
            </a:r>
          </a:p>
          <a:p>
            <a:pPr marL="0" indent="0">
              <a:buNone/>
            </a:pPr>
            <a:r>
              <a:rPr lang="ru-RU" sz="2400" dirty="0" smtClean="0"/>
              <a:t>Пример:</a:t>
            </a:r>
          </a:p>
          <a:p>
            <a:pPr marL="0" indent="0">
              <a:buNone/>
            </a:pPr>
            <a:r>
              <a:rPr lang="ru-RU" sz="2400" b="1" dirty="0" err="1" smtClean="0"/>
              <a:t>fio</a:t>
            </a:r>
            <a:r>
              <a:rPr lang="ru-RU" sz="2400" b="1" dirty="0" smtClean="0"/>
              <a:t> </a:t>
            </a:r>
            <a:r>
              <a:rPr lang="ru-RU" sz="2400" b="1" dirty="0"/>
              <a:t>= ’ф а м и л и я   и м я’</a:t>
            </a:r>
          </a:p>
          <a:p>
            <a:pPr marL="0" indent="0">
              <a:buNone/>
            </a:pPr>
            <a:r>
              <a:rPr lang="ru-RU" sz="2400" b="1" dirty="0"/>
              <a:t>n = </a:t>
            </a:r>
            <a:r>
              <a:rPr lang="ru-RU" sz="2400" b="1" dirty="0" err="1"/>
              <a:t>len</a:t>
            </a:r>
            <a:r>
              <a:rPr lang="ru-RU" sz="2400" b="1" dirty="0"/>
              <a:t> (</a:t>
            </a:r>
            <a:r>
              <a:rPr lang="ru-RU" sz="2400" b="1" dirty="0" err="1"/>
              <a:t>fio</a:t>
            </a:r>
            <a:r>
              <a:rPr lang="ru-RU" sz="2400" b="1" dirty="0"/>
              <a:t>)	</a:t>
            </a:r>
            <a:r>
              <a:rPr lang="ru-RU" sz="2000" dirty="0" smtClean="0"/>
              <a:t>#  </a:t>
            </a:r>
            <a:r>
              <a:rPr lang="ru-RU" sz="2000" dirty="0" err="1"/>
              <a:t>len</a:t>
            </a:r>
            <a:r>
              <a:rPr lang="ru-RU" sz="2000" dirty="0"/>
              <a:t> – функция, которая определяет длину</a:t>
            </a:r>
          </a:p>
          <a:p>
            <a:pPr marL="0" indent="0">
              <a:buNone/>
            </a:pPr>
            <a:r>
              <a:rPr lang="ru-RU" sz="2400" b="1" dirty="0" err="1"/>
              <a:t>fion</a:t>
            </a:r>
            <a:r>
              <a:rPr lang="ru-RU" sz="2400" b="1" dirty="0"/>
              <a:t> = </a:t>
            </a:r>
            <a:r>
              <a:rPr lang="ru-RU" sz="2400" b="1" dirty="0" err="1"/>
              <a:t>fio</a:t>
            </a:r>
            <a:r>
              <a:rPr lang="ru-RU" sz="2400" b="1" dirty="0"/>
              <a:t> [0 : n : 2]	# срез убирает пробелы</a:t>
            </a:r>
          </a:p>
          <a:p>
            <a:pPr marL="0" indent="0">
              <a:buNone/>
            </a:pPr>
            <a:r>
              <a:rPr lang="ru-RU" sz="2400" b="1" dirty="0"/>
              <a:t>print (</a:t>
            </a:r>
            <a:r>
              <a:rPr lang="ru-RU" sz="2400" b="1" dirty="0" err="1"/>
              <a:t>fion</a:t>
            </a:r>
            <a:r>
              <a:rPr lang="ru-RU" sz="2400" b="1" dirty="0" smtClean="0"/>
              <a:t>)</a:t>
            </a:r>
          </a:p>
          <a:p>
            <a:pPr marL="0" indent="0">
              <a:buNone/>
            </a:pPr>
            <a:endParaRPr lang="ru-RU" sz="2400" b="1" dirty="0"/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58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6293" y="567848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Результат работы программы:</a:t>
            </a:r>
          </a:p>
          <a:p>
            <a:r>
              <a:rPr lang="ru-RU" sz="2400" b="1" dirty="0"/>
              <a:t>фамилия имя</a:t>
            </a:r>
          </a:p>
        </p:txBody>
      </p:sp>
    </p:spTree>
    <p:extLst>
      <p:ext uri="{BB962C8B-B14F-4D97-AF65-F5344CB8AC3E}">
        <p14:creationId xmlns:p14="http://schemas.microsoft.com/office/powerpoint/2010/main" val="4085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8356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</a:t>
            </a:r>
            <a:endParaRPr lang="ru-RU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543684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Функция в </a:t>
            </a:r>
            <a:r>
              <a:rPr lang="ru-RU" sz="2400" dirty="0" err="1"/>
              <a:t>python</a:t>
            </a:r>
            <a:r>
              <a:rPr lang="ru-RU" sz="2400" dirty="0"/>
              <a:t> - объект, принимающий аргументы и возвращающий значение. Обычно функция определяется с помощью инструкции </a:t>
            </a:r>
            <a:r>
              <a:rPr lang="ru-RU" sz="2400" b="1" dirty="0" err="1"/>
              <a:t>def</a:t>
            </a:r>
            <a:r>
              <a:rPr lang="ru-RU" sz="2400" b="1" dirty="0"/>
              <a:t>.</a:t>
            </a:r>
          </a:p>
          <a:p>
            <a:pPr marL="0" indent="0">
              <a:buNone/>
            </a:pPr>
            <a:r>
              <a:rPr lang="ru-RU" sz="2400" dirty="0"/>
              <a:t>Определим простейшую функцию:</a:t>
            </a:r>
          </a:p>
          <a:p>
            <a:pPr marL="0" indent="0">
              <a:buNone/>
            </a:pPr>
            <a:r>
              <a:rPr lang="ru-RU" sz="2400" b="1" dirty="0" err="1"/>
              <a:t>def</a:t>
            </a:r>
            <a:r>
              <a:rPr lang="ru-RU" sz="2400" b="1" dirty="0"/>
              <a:t> </a:t>
            </a:r>
            <a:r>
              <a:rPr lang="ru-RU" sz="2400" b="1" dirty="0" err="1"/>
              <a:t>add</a:t>
            </a:r>
            <a:r>
              <a:rPr lang="ru-RU" sz="2400" b="1" dirty="0"/>
              <a:t>(x, y):</a:t>
            </a:r>
          </a:p>
          <a:p>
            <a:pPr marL="0" indent="0">
              <a:buNone/>
            </a:pPr>
            <a:r>
              <a:rPr lang="ru-RU" sz="2400" b="1" dirty="0" smtClean="0"/>
              <a:t>	</a:t>
            </a:r>
            <a:r>
              <a:rPr lang="ru-RU" sz="2400" b="1" dirty="0" err="1" smtClean="0"/>
              <a:t>return</a:t>
            </a:r>
            <a:r>
              <a:rPr lang="ru-RU" sz="2400" b="1" dirty="0" smtClean="0"/>
              <a:t> </a:t>
            </a:r>
            <a:r>
              <a:rPr lang="ru-RU" sz="2400" b="1" dirty="0"/>
              <a:t>x + y</a:t>
            </a:r>
          </a:p>
          <a:p>
            <a:pPr marL="0" indent="0">
              <a:buNone/>
            </a:pPr>
            <a:r>
              <a:rPr lang="ru-RU" sz="2400" dirty="0"/>
              <a:t>Инструкция </a:t>
            </a:r>
            <a:r>
              <a:rPr lang="ru-RU" sz="2400" b="1" dirty="0" err="1"/>
              <a:t>return</a:t>
            </a:r>
            <a:r>
              <a:rPr lang="ru-RU" sz="2400" dirty="0"/>
              <a:t> говорит, что нужно вернуть значение. В нашем случае </a:t>
            </a:r>
            <a:r>
              <a:rPr lang="ru-RU" sz="2400" dirty="0" smtClean="0"/>
              <a:t>сумму </a:t>
            </a:r>
            <a:r>
              <a:rPr lang="ru-RU" sz="2400" b="1" dirty="0"/>
              <a:t>x</a:t>
            </a:r>
            <a:r>
              <a:rPr lang="ru-RU" sz="2400" dirty="0"/>
              <a:t> и </a:t>
            </a:r>
            <a:r>
              <a:rPr lang="ru-RU" sz="2400" b="1" dirty="0" smtClean="0"/>
              <a:t>y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 smtClean="0"/>
              <a:t>Теперь </a:t>
            </a:r>
            <a:r>
              <a:rPr lang="ru-RU" sz="2400" dirty="0"/>
              <a:t>мы ее можем вызвать:</a:t>
            </a:r>
          </a:p>
          <a:p>
            <a:pPr marL="0" indent="0">
              <a:buNone/>
            </a:pPr>
            <a:r>
              <a:rPr lang="ru-RU" sz="2400" b="1" dirty="0" err="1" smtClean="0"/>
              <a:t>add</a:t>
            </a:r>
            <a:r>
              <a:rPr lang="ru-RU" sz="2400" b="1" dirty="0" smtClean="0"/>
              <a:t>(1, 10)</a:t>
            </a:r>
          </a:p>
          <a:p>
            <a:pPr marL="0" indent="0">
              <a:buNone/>
            </a:pPr>
            <a:r>
              <a:rPr lang="ru-RU" sz="2400" dirty="0" smtClean="0"/>
              <a:t>11 </a:t>
            </a:r>
          </a:p>
          <a:p>
            <a:pPr marL="0" indent="0">
              <a:buNone/>
            </a:pPr>
            <a:r>
              <a:rPr lang="ru-RU" sz="2400" b="1" dirty="0" err="1" smtClean="0"/>
              <a:t>add</a:t>
            </a:r>
            <a:r>
              <a:rPr lang="ru-RU" sz="2400" b="1" dirty="0" smtClean="0"/>
              <a:t>('</a:t>
            </a:r>
            <a:r>
              <a:rPr lang="ru-RU" sz="2400" b="1" dirty="0" err="1" smtClean="0"/>
              <a:t>abc</a:t>
            </a:r>
            <a:r>
              <a:rPr lang="ru-RU" sz="2400" b="1" dirty="0" smtClean="0"/>
              <a:t>', '</a:t>
            </a:r>
            <a:r>
              <a:rPr lang="ru-RU" sz="2400" b="1" dirty="0" err="1" smtClean="0"/>
              <a:t>def</a:t>
            </a:r>
            <a:r>
              <a:rPr lang="ru-RU" sz="2400" b="1" dirty="0" smtClean="0"/>
              <a:t>')</a:t>
            </a:r>
          </a:p>
          <a:p>
            <a:pPr marL="0" indent="0">
              <a:buNone/>
            </a:pPr>
            <a:r>
              <a:rPr lang="ru-RU" sz="2400" dirty="0" smtClean="0"/>
              <a:t>'</a:t>
            </a:r>
            <a:r>
              <a:rPr lang="ru-RU" sz="2400" dirty="0" err="1" smtClean="0"/>
              <a:t>abcdef</a:t>
            </a:r>
            <a:r>
              <a:rPr lang="ru-RU" sz="2400" dirty="0"/>
              <a:t>'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59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60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751344"/>
            <a:ext cx="85689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Язык является интерпретируемым</a:t>
            </a:r>
          </a:p>
          <a:p>
            <a:r>
              <a:rPr lang="ru-RU" sz="2400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Интерпрета́ция</a:t>
            </a:r>
            <a:r>
              <a:rPr lang="ru-RU" sz="2400" dirty="0"/>
              <a:t> — </a:t>
            </a:r>
            <a:r>
              <a:rPr lang="ru-RU" sz="2400" u="sng" dirty="0"/>
              <a:t>построчный анализ</a:t>
            </a:r>
            <a:r>
              <a:rPr lang="ru-RU" sz="2400" dirty="0"/>
              <a:t>, обработка и выполнение исходного кода программы или </a:t>
            </a:r>
            <a:r>
              <a:rPr lang="ru-RU" sz="2400" dirty="0" smtClean="0"/>
              <a:t>запроса. К</a:t>
            </a:r>
            <a:r>
              <a:rPr lang="ru-RU" sz="2400" u="sng" dirty="0" smtClean="0"/>
              <a:t>омпиляция -</a:t>
            </a:r>
            <a:r>
              <a:rPr lang="ru-RU" sz="2400" dirty="0" smtClean="0"/>
              <a:t> весь </a:t>
            </a:r>
            <a:r>
              <a:rPr lang="ru-RU" sz="2400" dirty="0"/>
              <a:t>текст программы, перед запуском, анализируется и транслируется в машинный или </a:t>
            </a:r>
            <a:r>
              <a:rPr lang="ru-RU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байт-код</a:t>
            </a:r>
            <a:r>
              <a:rPr lang="ru-RU" sz="2400" dirty="0"/>
              <a:t>, без её </a:t>
            </a:r>
            <a:r>
              <a:rPr lang="ru-RU" sz="2400" dirty="0" smtClean="0"/>
              <a:t>выполнения</a:t>
            </a:r>
            <a:r>
              <a:rPr lang="en-US" sz="2400" dirty="0" smtClean="0"/>
              <a:t>)</a:t>
            </a:r>
            <a:endParaRPr lang="ru-RU" sz="2400" dirty="0"/>
          </a:p>
          <a:p>
            <a:r>
              <a:rPr lang="ru-RU" sz="2400" dirty="0"/>
              <a:t>Алгоритм работы простого интерпретатора</a:t>
            </a:r>
          </a:p>
          <a:p>
            <a:r>
              <a:rPr lang="en-US" sz="2400" dirty="0" smtClean="0"/>
              <a:t>	</a:t>
            </a:r>
            <a:r>
              <a:rPr lang="ru-RU" sz="2400" dirty="0" smtClean="0"/>
              <a:t>1</a:t>
            </a:r>
            <a:r>
              <a:rPr lang="ru-RU" sz="2400" dirty="0"/>
              <a:t>.	прочитать инструкцию;</a:t>
            </a:r>
          </a:p>
          <a:p>
            <a:r>
              <a:rPr lang="en-US" sz="2400" dirty="0" smtClean="0"/>
              <a:t>	</a:t>
            </a:r>
            <a:r>
              <a:rPr lang="ru-RU" sz="2400" dirty="0" smtClean="0"/>
              <a:t>2</a:t>
            </a:r>
            <a:r>
              <a:rPr lang="ru-RU" sz="2400" dirty="0"/>
              <a:t>.	проанализировать инструкцию и определить соответствующие действия;</a:t>
            </a:r>
          </a:p>
          <a:p>
            <a:r>
              <a:rPr lang="en-US" sz="2400" dirty="0" smtClean="0"/>
              <a:t>	</a:t>
            </a:r>
            <a:r>
              <a:rPr lang="ru-RU" sz="2400" dirty="0" smtClean="0"/>
              <a:t>3</a:t>
            </a:r>
            <a:r>
              <a:rPr lang="ru-RU" sz="2400" dirty="0"/>
              <a:t>.	выполнить соответствующие действия;</a:t>
            </a:r>
          </a:p>
          <a:p>
            <a:r>
              <a:rPr lang="en-US" sz="2400" dirty="0" smtClean="0"/>
              <a:t>	</a:t>
            </a:r>
            <a:r>
              <a:rPr lang="ru-RU" sz="2400" dirty="0" smtClean="0"/>
              <a:t>4</a:t>
            </a:r>
            <a:r>
              <a:rPr lang="ru-RU" sz="2400" dirty="0"/>
              <a:t>.	если не достигнуто условие завершения программы, прочитать следующую инструкцию и перейти к пункту 2.</a:t>
            </a:r>
          </a:p>
        </p:txBody>
      </p:sp>
    </p:spTree>
    <p:extLst>
      <p:ext uri="{BB962C8B-B14F-4D97-AF65-F5344CB8AC3E}">
        <p14:creationId xmlns:p14="http://schemas.microsoft.com/office/powerpoint/2010/main" val="417152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60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76672"/>
            <a:ext cx="84352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Пример: Вывести </a:t>
            </a:r>
            <a:r>
              <a:rPr lang="ru-RU" sz="2000" dirty="0"/>
              <a:t>на печать значения квадратов и </a:t>
            </a:r>
            <a:r>
              <a:rPr lang="ru-RU" sz="2000" dirty="0" smtClean="0"/>
              <a:t>кубов чисел из списка, </a:t>
            </a:r>
            <a:r>
              <a:rPr lang="ru-RU" sz="2000" dirty="0"/>
              <a:t>которые находятся в интервале от 10 до 30. </a:t>
            </a:r>
            <a:r>
              <a:rPr lang="ru-RU" sz="2000" dirty="0" smtClean="0"/>
              <a:t>Использовать функцию.</a:t>
            </a:r>
            <a:endParaRPr lang="ru-RU" sz="2000" dirty="0"/>
          </a:p>
          <a:p>
            <a:endParaRPr lang="ru-RU" sz="2400" dirty="0" smtClean="0"/>
          </a:p>
          <a:p>
            <a:r>
              <a:rPr lang="ru-RU" sz="2400" b="1" dirty="0" smtClean="0"/>
              <a:t>a </a:t>
            </a:r>
            <a:r>
              <a:rPr lang="ru-RU" sz="2400" b="1" dirty="0"/>
              <a:t>= [25, 56, 18, 10, 2, 37, 26, 17]</a:t>
            </a:r>
          </a:p>
          <a:p>
            <a:r>
              <a:rPr lang="ru-RU" sz="2400" b="1" dirty="0" err="1"/>
              <a:t>def</a:t>
            </a:r>
            <a:r>
              <a:rPr lang="ru-RU" sz="2400" b="1" dirty="0"/>
              <a:t> step2_3 (x):</a:t>
            </a:r>
          </a:p>
          <a:p>
            <a:r>
              <a:rPr lang="ru-RU" sz="2400" b="1" dirty="0"/>
              <a:t>   print (x,  x*x, ' - квадрат ',  x**3, ' - куб ')</a:t>
            </a:r>
          </a:p>
          <a:p>
            <a:r>
              <a:rPr lang="ru-RU" sz="2400" b="1" dirty="0"/>
              <a:t>for x </a:t>
            </a:r>
            <a:r>
              <a:rPr lang="ru-RU" sz="2400" b="1" dirty="0" err="1"/>
              <a:t>in</a:t>
            </a:r>
            <a:r>
              <a:rPr lang="ru-RU" sz="2400" b="1" dirty="0"/>
              <a:t> a:</a:t>
            </a:r>
          </a:p>
          <a:p>
            <a:r>
              <a:rPr lang="ru-RU" sz="2400" b="1" dirty="0"/>
              <a:t>    </a:t>
            </a:r>
            <a:r>
              <a:rPr lang="ru-RU" sz="2400" b="1" dirty="0" err="1"/>
              <a:t>if</a:t>
            </a:r>
            <a:r>
              <a:rPr lang="ru-RU" sz="2400" b="1" dirty="0"/>
              <a:t> x  &gt;=10 </a:t>
            </a:r>
            <a:r>
              <a:rPr lang="ru-RU" sz="2400" b="1" dirty="0" err="1"/>
              <a:t>and</a:t>
            </a:r>
            <a:r>
              <a:rPr lang="ru-RU" sz="2400" b="1" dirty="0"/>
              <a:t> x &lt;= 30:</a:t>
            </a:r>
          </a:p>
          <a:p>
            <a:r>
              <a:rPr lang="ru-RU" sz="2400" b="1" dirty="0"/>
              <a:t>        step2_3 (x</a:t>
            </a:r>
            <a:r>
              <a:rPr lang="ru-RU" sz="2400" b="1" dirty="0" smtClean="0"/>
              <a:t>)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работы программы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ru-RU" sz="2400" dirty="0" smtClean="0"/>
              <a:t>25  </a:t>
            </a:r>
            <a:r>
              <a:rPr lang="ru-RU" sz="2400" dirty="0"/>
              <a:t>625  - квадрат  15625  - куб </a:t>
            </a:r>
          </a:p>
          <a:p>
            <a:r>
              <a:rPr lang="ru-RU" sz="2400" dirty="0"/>
              <a:t>18  324  - квадрат  5832  - куб </a:t>
            </a:r>
          </a:p>
          <a:p>
            <a:r>
              <a:rPr lang="ru-RU" sz="2400" dirty="0"/>
              <a:t>10  100  - квадрат  1000  - куб </a:t>
            </a:r>
          </a:p>
          <a:p>
            <a:r>
              <a:rPr lang="ru-RU" sz="2400" dirty="0"/>
              <a:t>26  676  - квадрат  17576  - куб </a:t>
            </a:r>
          </a:p>
          <a:p>
            <a:r>
              <a:rPr lang="ru-RU" sz="2400" dirty="0"/>
              <a:t>17  289  - квадрат  4913  - куб </a:t>
            </a:r>
          </a:p>
        </p:txBody>
      </p:sp>
    </p:spTree>
    <p:extLst>
      <p:ext uri="{BB962C8B-B14F-4D97-AF65-F5344CB8AC3E}">
        <p14:creationId xmlns:p14="http://schemas.microsoft.com/office/powerpoint/2010/main" val="280578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61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556792"/>
            <a:ext cx="87129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/>
              <a:t>def</a:t>
            </a:r>
            <a:r>
              <a:rPr lang="en-US" sz="2000" b="1" dirty="0"/>
              <a:t> </a:t>
            </a:r>
            <a:r>
              <a:rPr lang="en-US" sz="2000" b="1" dirty="0" err="1"/>
              <a:t>ravno</a:t>
            </a:r>
            <a:r>
              <a:rPr lang="en-US" sz="2000" b="1" dirty="0"/>
              <a:t>(x1,x2):</a:t>
            </a:r>
          </a:p>
          <a:p>
            <a:r>
              <a:rPr lang="en-US" sz="2000" b="1" dirty="0"/>
              <a:t>    return(x1==x2)</a:t>
            </a:r>
          </a:p>
          <a:p>
            <a:r>
              <a:rPr lang="en-US" sz="2000" b="1" dirty="0" smtClean="0"/>
              <a:t>while </a:t>
            </a:r>
            <a:r>
              <a:rPr lang="en-US" sz="2000" b="1" dirty="0"/>
              <a:t>True:</a:t>
            </a:r>
          </a:p>
          <a:p>
            <a:r>
              <a:rPr lang="en-US" sz="2000" b="1" dirty="0"/>
              <a:t>    d1,d2 = map(</a:t>
            </a:r>
            <a:r>
              <a:rPr lang="en-US" sz="2000" b="1" dirty="0" err="1"/>
              <a:t>int</a:t>
            </a:r>
            <a:r>
              <a:rPr lang="en-US" sz="2000" b="1" dirty="0"/>
              <a:t>, input("</a:t>
            </a:r>
            <a:r>
              <a:rPr lang="ru-RU" sz="2000" b="1" dirty="0"/>
              <a:t>Введите диагонали трапеции ").</a:t>
            </a:r>
            <a:r>
              <a:rPr lang="en-US" sz="2000" b="1" dirty="0"/>
              <a:t>split(" "))</a:t>
            </a:r>
          </a:p>
          <a:p>
            <a:r>
              <a:rPr lang="en-US" sz="2000" b="1" dirty="0"/>
              <a:t>    if d1&gt;0 and d2&gt;0: </a:t>
            </a:r>
          </a:p>
          <a:p>
            <a:r>
              <a:rPr lang="en-US" sz="2000" b="1" dirty="0"/>
              <a:t>            if </a:t>
            </a:r>
            <a:r>
              <a:rPr lang="en-US" sz="2000" b="1" dirty="0" err="1"/>
              <a:t>ravno</a:t>
            </a:r>
            <a:r>
              <a:rPr lang="en-US" sz="2000" b="1" dirty="0"/>
              <a:t>(d1,d2):</a:t>
            </a:r>
          </a:p>
          <a:p>
            <a:r>
              <a:rPr lang="en-US" sz="2000" b="1" dirty="0"/>
              <a:t>                print("</a:t>
            </a:r>
            <a:r>
              <a:rPr lang="ru-RU" sz="2000" b="1" dirty="0"/>
              <a:t>равнобедренная")</a:t>
            </a:r>
          </a:p>
          <a:p>
            <a:r>
              <a:rPr lang="ru-RU" sz="2000" b="1" dirty="0"/>
              <a:t>            </a:t>
            </a:r>
            <a:r>
              <a:rPr lang="en-US" sz="2000" b="1" dirty="0"/>
              <a:t>else:</a:t>
            </a:r>
          </a:p>
          <a:p>
            <a:r>
              <a:rPr lang="en-US" sz="2000" b="1" dirty="0"/>
              <a:t>               print (" </a:t>
            </a:r>
            <a:r>
              <a:rPr lang="ru-RU" sz="2000" b="1" dirty="0"/>
              <a:t>неравнобедренная")</a:t>
            </a:r>
          </a:p>
          <a:p>
            <a:r>
              <a:rPr lang="ru-RU" sz="2000" b="1" dirty="0"/>
              <a:t>            </a:t>
            </a:r>
            <a:r>
              <a:rPr lang="en-US" sz="2000" b="1" dirty="0"/>
              <a:t>break 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92696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Даны  </a:t>
            </a:r>
            <a:r>
              <a:rPr lang="ru-RU" sz="2000" dirty="0"/>
              <a:t>диагонали  трапеции. Проверить,  является  ли  она  равнобедренной.  Проверить  введенные  данные  на </a:t>
            </a:r>
            <a:r>
              <a:rPr lang="ru-RU" sz="2000" dirty="0" smtClean="0"/>
              <a:t>корректность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9428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Локальные и глобальные переменные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4414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Переменные объявленные в основном теле программы называются </a:t>
            </a:r>
            <a:r>
              <a:rPr lang="ru-RU" b="1" dirty="0" smtClean="0"/>
              <a:t>глобальными. </a:t>
            </a:r>
            <a:r>
              <a:rPr lang="ru-RU" dirty="0" smtClean="0"/>
              <a:t>Те, которые объявлены внутри функций – </a:t>
            </a:r>
            <a:r>
              <a:rPr lang="ru-RU" b="1" dirty="0" smtClean="0"/>
              <a:t>локальными. </a:t>
            </a:r>
            <a:r>
              <a:rPr lang="ru-RU" dirty="0" smtClean="0"/>
              <a:t>При обращении к переменной из функции по умолчанию выбирается </a:t>
            </a:r>
            <a:r>
              <a:rPr lang="ru-RU" b="1" dirty="0" smtClean="0"/>
              <a:t>локальная переменная</a:t>
            </a:r>
            <a:r>
              <a:rPr lang="ru-RU" dirty="0" smtClean="0"/>
              <a:t>. Чтобы обратиться к глобальной переменной из функции необходимо добавить в начале функции слово </a:t>
            </a:r>
            <a:r>
              <a:rPr lang="en-US" b="1" dirty="0" smtClean="0"/>
              <a:t>global</a:t>
            </a:r>
            <a:r>
              <a:rPr lang="en-US" dirty="0" smtClean="0"/>
              <a:t> </a:t>
            </a:r>
            <a:r>
              <a:rPr lang="ru-RU" dirty="0" smtClean="0"/>
              <a:t>с перечислением переменных, к которым надо обращаться из функции</a:t>
            </a:r>
          </a:p>
          <a:p>
            <a:pPr marL="0" indent="0">
              <a:buNone/>
            </a:pPr>
            <a:r>
              <a:rPr lang="ru-RU" dirty="0" smtClean="0"/>
              <a:t>Пример:</a:t>
            </a:r>
          </a:p>
          <a:p>
            <a:pPr marL="0" lvl="0" indent="0">
              <a:buClr>
                <a:srgbClr val="00007D"/>
              </a:buClr>
              <a:buNone/>
            </a:pPr>
            <a:r>
              <a:rPr lang="en-US" sz="3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</a:t>
            </a:r>
            <a:r>
              <a:rPr lang="en-US" sz="3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  <a:p>
            <a:pPr marL="0" lvl="0" indent="0">
              <a:buClr>
                <a:srgbClr val="00007D"/>
              </a:buClr>
              <a:buNone/>
            </a:pPr>
            <a:r>
              <a:rPr lang="en-US" sz="3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x=input</a:t>
            </a:r>
            <a:r>
              <a:rPr lang="en-US" sz="3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r>
              <a:rPr lang="ru-RU" sz="3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# </a:t>
            </a:r>
            <a:r>
              <a:rPr lang="ru-RU" sz="3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дадим значение </a:t>
            </a:r>
            <a:r>
              <a:rPr lang="en-US" sz="34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zzz</a:t>
            </a:r>
            <a:endParaRPr lang="en-US" sz="3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def</a:t>
            </a:r>
            <a:r>
              <a:rPr lang="en-US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400" b="1" dirty="0">
                <a:latin typeface="Arial" panose="020B0604020202020204" pitchFamily="34" charset="0"/>
                <a:cs typeface="Arial" panose="020B0604020202020204" pitchFamily="34" charset="0"/>
              </a:rPr>
              <a:t>my_func</a:t>
            </a:r>
            <a:r>
              <a:rPr lang="en-US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():</a:t>
            </a:r>
          </a:p>
          <a:p>
            <a:pPr marL="0" indent="0">
              <a:buNone/>
            </a:pPr>
            <a:r>
              <a:rPr lang="en-US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x=3/4</a:t>
            </a:r>
            <a:endParaRPr lang="ru-RU" sz="3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print(x)</a:t>
            </a:r>
          </a:p>
          <a:p>
            <a:pPr marL="0" indent="0">
              <a:buNone/>
            </a:pPr>
            <a:r>
              <a:rPr lang="en-US" sz="3400" b="1" dirty="0">
                <a:latin typeface="Arial" panose="020B0604020202020204" pitchFamily="34" charset="0"/>
                <a:cs typeface="Arial" panose="020B0604020202020204" pitchFamily="34" charset="0"/>
              </a:rPr>
              <a:t>my_func</a:t>
            </a:r>
            <a:r>
              <a:rPr lang="en-US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0" indent="0">
              <a:buNone/>
            </a:pPr>
            <a:endParaRPr lang="ru-RU" sz="3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72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63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548680"/>
            <a:ext cx="842493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Результат работы</a:t>
            </a:r>
            <a:r>
              <a:rPr lang="en-US" sz="2400" dirty="0" smtClean="0"/>
              <a:t>:</a:t>
            </a:r>
            <a:r>
              <a:rPr lang="ru-RU" sz="2400" dirty="0" smtClean="0"/>
              <a:t> </a:t>
            </a:r>
            <a:endParaRPr lang="en-US" sz="2400" dirty="0"/>
          </a:p>
          <a:p>
            <a:r>
              <a:rPr lang="en-US" sz="2400" dirty="0" err="1" smtClean="0"/>
              <a:t>zzz</a:t>
            </a:r>
            <a:endParaRPr lang="en-US" sz="2400" dirty="0"/>
          </a:p>
          <a:p>
            <a:r>
              <a:rPr lang="en-US" sz="2400" dirty="0" smtClean="0"/>
              <a:t>0.75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Пример 2</a:t>
            </a:r>
            <a:endParaRPr lang="en-US" sz="2400" dirty="0" smtClean="0"/>
          </a:p>
          <a:p>
            <a:r>
              <a:rPr lang="en-US" sz="2400" b="1" dirty="0"/>
              <a:t>global x</a:t>
            </a:r>
          </a:p>
          <a:p>
            <a:r>
              <a:rPr lang="en-US" sz="2400" b="1" dirty="0"/>
              <a:t>x=input()         # </a:t>
            </a:r>
            <a:r>
              <a:rPr lang="en-US" sz="2400" b="1" dirty="0" err="1"/>
              <a:t>дадим</a:t>
            </a:r>
            <a:r>
              <a:rPr lang="en-US" sz="2400" b="1" dirty="0"/>
              <a:t> </a:t>
            </a:r>
            <a:r>
              <a:rPr lang="en-US" sz="2400" b="1" dirty="0" err="1"/>
              <a:t>значение</a:t>
            </a:r>
            <a:r>
              <a:rPr lang="en-US" sz="2400" b="1" dirty="0"/>
              <a:t> </a:t>
            </a:r>
            <a:r>
              <a:rPr lang="en-US" sz="2400" b="1" dirty="0" err="1"/>
              <a:t>zzz</a:t>
            </a:r>
            <a:endParaRPr lang="en-US" sz="2400" b="1" dirty="0"/>
          </a:p>
          <a:p>
            <a:r>
              <a:rPr lang="en-US" sz="2400" b="1" dirty="0" err="1"/>
              <a:t>def</a:t>
            </a:r>
            <a:r>
              <a:rPr lang="en-US" sz="2400" b="1" dirty="0"/>
              <a:t> my_func():</a:t>
            </a:r>
          </a:p>
          <a:p>
            <a:r>
              <a:rPr lang="en-US" sz="2400" b="1" dirty="0"/>
              <a:t>	</a:t>
            </a:r>
            <a:r>
              <a:rPr lang="en-US" sz="2400" b="1" dirty="0">
                <a:solidFill>
                  <a:srgbClr val="C00000"/>
                </a:solidFill>
              </a:rPr>
              <a:t>#</a:t>
            </a:r>
            <a:r>
              <a:rPr lang="en-US" sz="2400" b="1" dirty="0" smtClean="0">
                <a:solidFill>
                  <a:srgbClr val="C00000"/>
                </a:solidFill>
              </a:rPr>
              <a:t>x=3/4</a:t>
            </a:r>
            <a:endParaRPr lang="en-US" sz="2400" b="1" dirty="0">
              <a:solidFill>
                <a:srgbClr val="C00000"/>
              </a:solidFill>
            </a:endParaRPr>
          </a:p>
          <a:p>
            <a:r>
              <a:rPr lang="en-US" sz="2400" b="1" dirty="0"/>
              <a:t>	print(x)</a:t>
            </a:r>
          </a:p>
          <a:p>
            <a:r>
              <a:rPr lang="en-US" sz="2400" b="1" dirty="0"/>
              <a:t>my_func</a:t>
            </a:r>
            <a:r>
              <a:rPr lang="en-US" sz="2400" b="1" dirty="0" smtClean="0"/>
              <a:t>()</a:t>
            </a:r>
          </a:p>
          <a:p>
            <a:r>
              <a:rPr lang="ru-RU" sz="2400" dirty="0"/>
              <a:t>Результат работы</a:t>
            </a:r>
            <a:r>
              <a:rPr lang="en-US" sz="2400" dirty="0"/>
              <a:t>:</a:t>
            </a:r>
            <a:r>
              <a:rPr lang="ru-RU" sz="2400" dirty="0"/>
              <a:t> </a:t>
            </a:r>
            <a:endParaRPr lang="en-US" sz="2400" dirty="0"/>
          </a:p>
          <a:p>
            <a:r>
              <a:rPr lang="en-US" sz="2400" dirty="0" err="1"/>
              <a:t>zzz</a:t>
            </a:r>
            <a:endParaRPr lang="en-US" sz="2400" dirty="0"/>
          </a:p>
          <a:p>
            <a:r>
              <a:rPr lang="en-US" sz="2400" dirty="0" err="1" smtClean="0"/>
              <a:t>zzz</a:t>
            </a:r>
            <a:endParaRPr lang="en-US" sz="2400" dirty="0" smtClean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6341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64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476672"/>
            <a:ext cx="800323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Пример 3:</a:t>
            </a:r>
            <a:endParaRPr lang="en-US" sz="2000" dirty="0" smtClean="0"/>
          </a:p>
          <a:p>
            <a:endParaRPr lang="en-US" dirty="0"/>
          </a:p>
          <a:p>
            <a:r>
              <a:rPr lang="en-US" sz="2000" b="1" dirty="0" smtClean="0"/>
              <a:t>global </a:t>
            </a:r>
            <a:r>
              <a:rPr lang="en-US" sz="2000" b="1" dirty="0"/>
              <a:t>x</a:t>
            </a:r>
          </a:p>
          <a:p>
            <a:r>
              <a:rPr lang="en-US" sz="2000" b="1" dirty="0"/>
              <a:t>x=input()         # </a:t>
            </a:r>
            <a:r>
              <a:rPr lang="en-US" sz="2000" b="1" dirty="0" err="1"/>
              <a:t>дадим</a:t>
            </a:r>
            <a:r>
              <a:rPr lang="en-US" sz="2000" b="1" dirty="0"/>
              <a:t> </a:t>
            </a:r>
            <a:r>
              <a:rPr lang="en-US" sz="2000" b="1" dirty="0" err="1"/>
              <a:t>значение</a:t>
            </a:r>
            <a:r>
              <a:rPr lang="en-US" sz="2000" b="1" dirty="0"/>
              <a:t> </a:t>
            </a:r>
            <a:r>
              <a:rPr lang="en-US" sz="2000" b="1" dirty="0" err="1"/>
              <a:t>zzz</a:t>
            </a:r>
            <a:endParaRPr lang="en-US" sz="2000" b="1" dirty="0"/>
          </a:p>
          <a:p>
            <a:r>
              <a:rPr lang="en-US" sz="2000" b="1" dirty="0" err="1"/>
              <a:t>def</a:t>
            </a:r>
            <a:r>
              <a:rPr lang="en-US" sz="2000" b="1" dirty="0"/>
              <a:t> my_func():</a:t>
            </a:r>
          </a:p>
          <a:p>
            <a:r>
              <a:rPr lang="en-US" sz="2000" b="1" dirty="0"/>
              <a:t>	x=3/4</a:t>
            </a:r>
          </a:p>
          <a:p>
            <a:r>
              <a:rPr lang="en-US" sz="2000" b="1" dirty="0"/>
              <a:t>	print(x)</a:t>
            </a:r>
          </a:p>
          <a:p>
            <a:r>
              <a:rPr lang="en-US" sz="2000" b="1" dirty="0"/>
              <a:t>my_func</a:t>
            </a:r>
            <a:r>
              <a:rPr lang="en-US" sz="2000" b="1" dirty="0" smtClean="0"/>
              <a:t>()</a:t>
            </a:r>
            <a:endParaRPr lang="ru-RU" sz="2000" b="1" dirty="0" smtClean="0"/>
          </a:p>
          <a:p>
            <a:r>
              <a:rPr lang="en-US" sz="2000" b="1" dirty="0"/>
              <a:t>print(my_func</a:t>
            </a:r>
            <a:r>
              <a:rPr lang="en-US" sz="2000" b="1" dirty="0" smtClean="0"/>
              <a:t>())</a:t>
            </a:r>
            <a:endParaRPr lang="ru-RU" sz="2000" b="1" dirty="0" smtClean="0"/>
          </a:p>
          <a:p>
            <a:endParaRPr lang="ru-RU" sz="2000" b="1" dirty="0"/>
          </a:p>
          <a:p>
            <a:r>
              <a:rPr lang="ru-RU" sz="2000" dirty="0"/>
              <a:t>Результат работы: </a:t>
            </a:r>
            <a:endParaRPr lang="ru-RU" sz="2000" dirty="0" smtClean="0"/>
          </a:p>
          <a:p>
            <a:r>
              <a:rPr lang="en-US" sz="2000" dirty="0" err="1"/>
              <a:t>zzz</a:t>
            </a:r>
            <a:endParaRPr lang="en-US" sz="2000" dirty="0"/>
          </a:p>
          <a:p>
            <a:r>
              <a:rPr lang="en-US" sz="2000" dirty="0"/>
              <a:t>0.75</a:t>
            </a:r>
          </a:p>
          <a:p>
            <a:r>
              <a:rPr lang="en-US" sz="2000" dirty="0"/>
              <a:t>0.75</a:t>
            </a:r>
          </a:p>
          <a:p>
            <a:r>
              <a:rPr lang="en-US" sz="2000" b="1" dirty="0"/>
              <a:t>None</a:t>
            </a:r>
            <a:endParaRPr lang="ru-RU" sz="2000" b="1" dirty="0"/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29825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65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04664"/>
            <a:ext cx="8712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Функция может и не заканчиваться инструкцией </a:t>
            </a:r>
            <a:r>
              <a:rPr lang="ru-RU" sz="2400" b="1" dirty="0" err="1"/>
              <a:t>return</a:t>
            </a:r>
            <a:r>
              <a:rPr lang="ru-RU" sz="2400" dirty="0"/>
              <a:t>, при этом функция вернет значение </a:t>
            </a:r>
            <a:r>
              <a:rPr lang="ru-RU" sz="2400" b="1" dirty="0" err="1"/>
              <a:t>None</a:t>
            </a:r>
            <a:r>
              <a:rPr lang="ru-RU" sz="2400" dirty="0"/>
              <a:t>:</a:t>
            </a:r>
          </a:p>
          <a:p>
            <a:r>
              <a:rPr lang="ru-RU" sz="2400" dirty="0" smtClean="0"/>
              <a:t>Объект </a:t>
            </a:r>
            <a:r>
              <a:rPr lang="ru-RU" sz="2400" b="1" dirty="0" err="1"/>
              <a:t>None</a:t>
            </a:r>
            <a:r>
              <a:rPr lang="ru-RU" sz="2400" dirty="0"/>
              <a:t> является единственным значением специального типа </a:t>
            </a:r>
            <a:r>
              <a:rPr lang="ru-RU" sz="2400" dirty="0" err="1"/>
              <a:t>NoneType</a:t>
            </a:r>
            <a:r>
              <a:rPr lang="ru-RU" sz="2400" dirty="0"/>
              <a:t>, который используется для того, чтобы подчеркнуть отсутствие значения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1842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534177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chemeClr val="bg2"/>
                </a:solidFill>
              </a:rPr>
              <a:t>Функция </a:t>
            </a:r>
            <a:r>
              <a:rPr lang="en-US" sz="2400" dirty="0">
                <a:solidFill>
                  <a:schemeClr val="bg2"/>
                </a:solidFill>
              </a:rPr>
              <a:t>map() </a:t>
            </a:r>
            <a:r>
              <a:rPr lang="ru-RU" sz="2400" dirty="0">
                <a:solidFill>
                  <a:schemeClr val="bg2"/>
                </a:solidFill>
              </a:rPr>
              <a:t>в </a:t>
            </a:r>
            <a:r>
              <a:rPr lang="en-US" sz="2400" dirty="0">
                <a:solidFill>
                  <a:schemeClr val="bg2"/>
                </a:solidFill>
              </a:rPr>
              <a:t>Python</a:t>
            </a:r>
            <a:endParaRPr lang="ru-RU" sz="2400" dirty="0">
              <a:solidFill>
                <a:schemeClr val="bg2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4542132"/>
          </a:xfrm>
        </p:spPr>
        <p:txBody>
          <a:bodyPr/>
          <a:lstStyle/>
          <a:p>
            <a:r>
              <a:rPr lang="ru-RU" sz="2400" dirty="0"/>
              <a:t>Python </a:t>
            </a:r>
            <a:r>
              <a:rPr lang="ru-RU" sz="2400" b="1" dirty="0" err="1"/>
              <a:t>map</a:t>
            </a:r>
            <a:r>
              <a:rPr lang="ru-RU" sz="2400" b="1" dirty="0"/>
              <a:t>() </a:t>
            </a:r>
            <a:r>
              <a:rPr lang="ru-RU" sz="2400" dirty="0"/>
              <a:t>— это встроенная функция, которая позволяет обрабатывать и преобразовывать все элементы в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итерируемом</a:t>
            </a:r>
            <a:r>
              <a:rPr lang="ru-RU" sz="2400" dirty="0"/>
              <a:t> объекте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использования явного цикла for</a:t>
            </a:r>
            <a:r>
              <a:rPr lang="ru-RU" sz="2400" dirty="0"/>
              <a:t>, методом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mapping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--</a:t>
            </a:r>
            <a:r>
              <a:rPr lang="ru-RU" sz="2400" dirty="0"/>
              <a:t>отображения одной последовательности элементов на другую последовательность </a:t>
            </a:r>
          </a:p>
          <a:p>
            <a:r>
              <a:rPr lang="ru-RU" sz="2400" dirty="0"/>
              <a:t> </a:t>
            </a:r>
            <a:r>
              <a:rPr lang="ru-RU" sz="2400" b="1" dirty="0" err="1"/>
              <a:t>map</a:t>
            </a:r>
            <a:r>
              <a:rPr lang="ru-RU" sz="2400" b="1" dirty="0"/>
              <a:t>() </a:t>
            </a:r>
            <a:r>
              <a:rPr lang="ru-RU" sz="2400" dirty="0"/>
              <a:t>полезен, когда вам нужно применить функцию преобразования к каждому элементу в коллекции или в массиве и преобразовать их в новый массив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B99AA3-BA9E-4944-B27D-9E8F60CEAAA4}" type="slidenum">
              <a:rPr lang="ru-RU" altLang="ru-RU" smtClean="0">
                <a:solidFill>
                  <a:srgbClr val="000000"/>
                </a:solidFill>
              </a:rPr>
              <a:pPr/>
              <a:t>66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60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67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620688"/>
            <a:ext cx="72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Пример: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ru-RU" sz="2400" dirty="0" smtClean="0">
              <a:solidFill>
                <a:srgbClr val="2F3235"/>
              </a:solidFill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2F3235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Дан целочисленный список </a:t>
            </a:r>
            <a:r>
              <a:rPr lang="en-US" sz="2400" b="1" dirty="0" smtClean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numbers</a:t>
            </a:r>
            <a:r>
              <a:rPr lang="ru-RU" sz="2400" b="1" dirty="0" smtClean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. </a:t>
            </a:r>
            <a:r>
              <a:rPr lang="ru-RU" sz="2400" dirty="0" smtClean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Создать новый список из абсолютных величин исходного</a:t>
            </a:r>
            <a:endParaRPr lang="ru-RU" sz="2400" dirty="0">
              <a:solidFill>
                <a:srgbClr val="2F3235"/>
              </a:solidFill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ru-RU" sz="2400" b="1" dirty="0" smtClean="0">
              <a:solidFill>
                <a:srgbClr val="2F3235"/>
              </a:solidFill>
              <a:latin typeface="inherit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n-US" sz="2400" b="1" dirty="0" smtClean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numbers = </a:t>
            </a:r>
            <a:r>
              <a:rPr lang="en-US" sz="2400" b="1" dirty="0">
                <a:solidFill>
                  <a:srgbClr val="777777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[</a:t>
            </a:r>
            <a:r>
              <a:rPr lang="en-US" sz="2400" b="1" dirty="0">
                <a:solidFill>
                  <a:srgbClr val="009999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-2</a:t>
            </a:r>
            <a:r>
              <a:rPr lang="en-US" sz="2400" b="1" dirty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, </a:t>
            </a:r>
            <a:r>
              <a:rPr lang="en-US" sz="2400" b="1" dirty="0">
                <a:solidFill>
                  <a:srgbClr val="009999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-1</a:t>
            </a:r>
            <a:r>
              <a:rPr lang="en-US" sz="2400" b="1" dirty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, </a:t>
            </a:r>
            <a:r>
              <a:rPr lang="en-US" sz="2400" b="1" dirty="0">
                <a:solidFill>
                  <a:srgbClr val="009999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0</a:t>
            </a:r>
            <a:r>
              <a:rPr lang="en-US" sz="2400" b="1" dirty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, </a:t>
            </a:r>
            <a:r>
              <a:rPr lang="en-US" sz="2400" b="1" dirty="0">
                <a:solidFill>
                  <a:srgbClr val="009999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r>
              <a:rPr lang="en-US" sz="2400" b="1" dirty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, </a:t>
            </a:r>
            <a:r>
              <a:rPr lang="en-US" sz="2400" b="1" dirty="0">
                <a:solidFill>
                  <a:srgbClr val="009999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r>
              <a:rPr lang="en-US" sz="2400" b="1" dirty="0" smtClean="0">
                <a:solidFill>
                  <a:srgbClr val="777777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]</a:t>
            </a:r>
            <a:endParaRPr lang="ru-RU" sz="2400" b="1" dirty="0" smtClean="0">
              <a:solidFill>
                <a:srgbClr val="777777"/>
              </a:solidFill>
              <a:latin typeface="inherit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n-US" sz="2400" b="1" dirty="0" err="1" smtClean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abs_values</a:t>
            </a:r>
            <a:r>
              <a:rPr lang="en-US" sz="2400" b="1" dirty="0" smtClean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sz="2400" b="1" dirty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= </a:t>
            </a:r>
            <a:r>
              <a:rPr lang="en-US" sz="2400" b="1" dirty="0" smtClean="0">
                <a:solidFill>
                  <a:srgbClr val="0086B3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list</a:t>
            </a:r>
            <a:r>
              <a:rPr lang="en-US" sz="2400" b="1" dirty="0" smtClean="0">
                <a:solidFill>
                  <a:srgbClr val="777777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sz="2400" b="1" dirty="0" smtClean="0">
                <a:solidFill>
                  <a:srgbClr val="0086B3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map</a:t>
            </a:r>
            <a:r>
              <a:rPr lang="en-US" sz="2400" b="1" dirty="0" smtClean="0">
                <a:solidFill>
                  <a:srgbClr val="777777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sz="2400" b="1" dirty="0" err="1" smtClean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abs,numbers</a:t>
            </a:r>
            <a:r>
              <a:rPr lang="en-US" sz="2400" b="1" dirty="0" smtClean="0">
                <a:solidFill>
                  <a:srgbClr val="777777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))</a:t>
            </a:r>
            <a:endParaRPr lang="ru-RU" sz="2400" b="1" dirty="0" smtClean="0">
              <a:solidFill>
                <a:srgbClr val="777777"/>
              </a:solidFill>
              <a:latin typeface="inherit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en-US" sz="24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n-US" sz="2400" b="1" dirty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p</a:t>
            </a:r>
            <a:r>
              <a:rPr lang="en-US" sz="2400" b="1" dirty="0" smtClean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rint(</a:t>
            </a:r>
            <a:r>
              <a:rPr lang="en-US" sz="2400" b="1" dirty="0" err="1" smtClean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abs_values</a:t>
            </a:r>
            <a:r>
              <a:rPr lang="en-US" sz="2400" b="1" dirty="0" smtClean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ru-RU" sz="2400" b="1" dirty="0" smtClean="0">
              <a:solidFill>
                <a:srgbClr val="2F3235"/>
              </a:solidFill>
              <a:latin typeface="inherit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n-US" sz="2400" b="1" dirty="0">
                <a:solidFill>
                  <a:srgbClr val="777777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[</a:t>
            </a:r>
            <a:r>
              <a:rPr lang="en-US" sz="2400" b="1" dirty="0">
                <a:solidFill>
                  <a:srgbClr val="009999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r>
              <a:rPr lang="en-US" sz="2400" b="1" dirty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, </a:t>
            </a:r>
            <a:r>
              <a:rPr lang="en-US" sz="2400" b="1" dirty="0">
                <a:solidFill>
                  <a:srgbClr val="009999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r>
              <a:rPr lang="en-US" sz="2400" b="1" dirty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, </a:t>
            </a:r>
            <a:r>
              <a:rPr lang="en-US" sz="2400" b="1" dirty="0">
                <a:solidFill>
                  <a:srgbClr val="009999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0</a:t>
            </a:r>
            <a:r>
              <a:rPr lang="en-US" sz="2400" b="1" dirty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, </a:t>
            </a:r>
            <a:r>
              <a:rPr lang="en-US" sz="2400" b="1" dirty="0">
                <a:solidFill>
                  <a:srgbClr val="009999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r>
              <a:rPr lang="en-US" sz="2400" b="1" dirty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, </a:t>
            </a:r>
            <a:r>
              <a:rPr lang="en-US" sz="2400" b="1" dirty="0">
                <a:solidFill>
                  <a:srgbClr val="009999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r>
              <a:rPr lang="en-US" sz="2400" b="1" dirty="0">
                <a:solidFill>
                  <a:srgbClr val="777777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]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04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E5BFB6-455F-4DA7-930A-D305365A0045}" type="slidenum">
              <a:rPr lang="ru-RU" altLang="ru-RU" smtClean="0">
                <a:solidFill>
                  <a:srgbClr val="000000"/>
                </a:solidFill>
              </a:rPr>
              <a:pPr/>
              <a:t>68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620688"/>
            <a:ext cx="845353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Например, вам нужно выполнить одну и ту же операцию со всеми элементами массива, чтобы создать новый массив. Самый быстрый подход к этой проблеме — использовать цикл </a:t>
            </a:r>
            <a:r>
              <a:rPr lang="ru-RU" sz="2400" b="1" dirty="0"/>
              <a:t>for</a:t>
            </a:r>
            <a:r>
              <a:rPr lang="ru-RU" sz="2400" dirty="0"/>
              <a:t> в Python. Но можно решить эту проблему без явного использования циклов, используя </a:t>
            </a:r>
            <a:r>
              <a:rPr lang="ru-RU" sz="2400" b="1" dirty="0" err="1"/>
              <a:t>map</a:t>
            </a:r>
            <a:r>
              <a:rPr lang="ru-RU" sz="2400" b="1" dirty="0"/>
              <a:t>(). </a:t>
            </a:r>
          </a:p>
          <a:p>
            <a:endParaRPr lang="ru-RU" sz="2400" dirty="0">
              <a:solidFill>
                <a:schemeClr val="bg2"/>
              </a:solidFill>
            </a:endParaRPr>
          </a:p>
          <a:p>
            <a:r>
              <a:rPr lang="en-US" sz="2400" dirty="0">
                <a:solidFill>
                  <a:schemeClr val="bg2"/>
                </a:solidFill>
              </a:rPr>
              <a:t>map(function, </a:t>
            </a:r>
            <a:r>
              <a:rPr lang="en-US" sz="2400" dirty="0" err="1">
                <a:solidFill>
                  <a:schemeClr val="bg2"/>
                </a:solidFill>
              </a:rPr>
              <a:t>iterable</a:t>
            </a:r>
            <a:r>
              <a:rPr lang="en-US" sz="2400" dirty="0">
                <a:solidFill>
                  <a:schemeClr val="bg2"/>
                </a:solidFill>
              </a:rPr>
              <a:t>[, iterable1, iterable2,..., </a:t>
            </a:r>
            <a:r>
              <a:rPr lang="en-US" sz="2400" dirty="0" err="1">
                <a:solidFill>
                  <a:schemeClr val="bg2"/>
                </a:solidFill>
              </a:rPr>
              <a:t>iterableN</a:t>
            </a:r>
            <a:r>
              <a:rPr lang="en-US" sz="2400" dirty="0">
                <a:solidFill>
                  <a:schemeClr val="bg2"/>
                </a:solidFill>
              </a:rPr>
              <a:t>])</a:t>
            </a:r>
            <a:endParaRPr lang="ru-RU" sz="2400" dirty="0">
              <a:solidFill>
                <a:schemeClr val="bg2"/>
              </a:solidFill>
            </a:endParaRPr>
          </a:p>
          <a:p>
            <a:r>
              <a:rPr lang="en-US" sz="2400" dirty="0"/>
              <a:t>Function</a:t>
            </a:r>
            <a:r>
              <a:rPr lang="ru-RU" sz="2400" dirty="0"/>
              <a:t> — функция преобразования. Это функция, которая преобразует каждый исходный элемент в новый (преобразованный) элемент. Это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</a:t>
            </a:r>
            <a:r>
              <a:rPr lang="ru-RU" sz="2400" dirty="0"/>
              <a:t> функция, вам нужно передать функцию,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вызывая ее. То есть без пары скобок.</a:t>
            </a:r>
          </a:p>
          <a:p>
            <a:endParaRPr lang="ru-RU" sz="2100" dirty="0">
              <a:solidFill>
                <a:schemeClr val="bg2"/>
              </a:solidFill>
            </a:endParaRPr>
          </a:p>
          <a:p>
            <a:endParaRPr lang="ru-RU" sz="2100" dirty="0">
              <a:solidFill>
                <a:schemeClr val="bg2"/>
              </a:solidFill>
            </a:endParaRPr>
          </a:p>
          <a:p>
            <a:endParaRPr lang="ru-RU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881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832057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Предположим, что вам нужно взять список числовых значений и преобразовать его в список, содержащий квадратное значение каждого числа в исходном списке.</a:t>
            </a:r>
          </a:p>
          <a:p>
            <a:endParaRPr lang="ru-RU" sz="2400" dirty="0"/>
          </a:p>
          <a:p>
            <a:r>
              <a:rPr lang="ru-RU" sz="2400" b="1" dirty="0" err="1" smtClean="0"/>
              <a:t>numbers</a:t>
            </a:r>
            <a:r>
              <a:rPr lang="ru-RU" sz="2400" b="1" dirty="0" smtClean="0"/>
              <a:t> </a:t>
            </a:r>
            <a:r>
              <a:rPr lang="ru-RU" sz="2400" b="1" dirty="0"/>
              <a:t>= [1, 2, 3, 4, 5]</a:t>
            </a:r>
          </a:p>
          <a:p>
            <a:r>
              <a:rPr lang="ru-RU" sz="2400" b="1" dirty="0" err="1" smtClean="0"/>
              <a:t>squared</a:t>
            </a:r>
            <a:r>
              <a:rPr lang="ru-RU" sz="2400" b="1" dirty="0" smtClean="0"/>
              <a:t> </a:t>
            </a:r>
            <a:r>
              <a:rPr lang="ru-RU" sz="2400" b="1" dirty="0"/>
              <a:t>= </a:t>
            </a:r>
            <a:r>
              <a:rPr lang="ru-RU" sz="2400" b="1" dirty="0" smtClean="0"/>
              <a:t>[]</a:t>
            </a:r>
            <a:endParaRPr lang="en-US" sz="2400" b="1" dirty="0" smtClean="0"/>
          </a:p>
          <a:p>
            <a:r>
              <a:rPr lang="ru-RU" sz="2400" b="1" dirty="0" smtClean="0"/>
              <a:t>for </a:t>
            </a:r>
            <a:r>
              <a:rPr lang="ru-RU" sz="2400" b="1" dirty="0" err="1" smtClean="0"/>
              <a:t>num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in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numbers</a:t>
            </a:r>
            <a:r>
              <a:rPr lang="ru-RU" sz="2400" b="1" dirty="0" smtClean="0"/>
              <a:t>:</a:t>
            </a:r>
          </a:p>
          <a:p>
            <a:r>
              <a:rPr lang="ru-RU" sz="2400" b="1" dirty="0" smtClean="0"/>
              <a:t>   </a:t>
            </a:r>
            <a:r>
              <a:rPr lang="ru-RU" sz="2400" b="1" dirty="0"/>
              <a:t>	</a:t>
            </a:r>
            <a:r>
              <a:rPr lang="ru-RU" sz="2400" b="1" dirty="0" err="1"/>
              <a:t>squared.append</a:t>
            </a:r>
            <a:r>
              <a:rPr lang="ru-RU" sz="2400" b="1" dirty="0"/>
              <a:t>(</a:t>
            </a:r>
            <a:r>
              <a:rPr lang="ru-RU" sz="2400" b="1" dirty="0" err="1"/>
              <a:t>num</a:t>
            </a:r>
            <a:r>
              <a:rPr lang="ru-RU" sz="2400" b="1" dirty="0"/>
              <a:t> ** 2)</a:t>
            </a:r>
          </a:p>
          <a:p>
            <a:r>
              <a:rPr lang="ru-RU" sz="2400" b="1" dirty="0" smtClean="0"/>
              <a:t>print(</a:t>
            </a:r>
            <a:r>
              <a:rPr lang="ru-RU" sz="2400" b="1" dirty="0" err="1" smtClean="0"/>
              <a:t>squared</a:t>
            </a:r>
            <a:r>
              <a:rPr lang="ru-RU" sz="2400" b="1" dirty="0" smtClean="0"/>
              <a:t>)</a:t>
            </a:r>
            <a:endParaRPr lang="en-US" sz="2400" b="1" dirty="0" smtClean="0"/>
          </a:p>
          <a:p>
            <a:endParaRPr lang="ru-RU" sz="2400" b="1" dirty="0"/>
          </a:p>
          <a:p>
            <a:r>
              <a:rPr lang="ru-RU" sz="2400" b="1" dirty="0"/>
              <a:t>[1, 4, 9, 16, 25]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5977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7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32656"/>
            <a:ext cx="85689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2"/>
                </a:solidFill>
              </a:rPr>
              <a:t>Достоинства и недостатки </a:t>
            </a:r>
            <a:r>
              <a:rPr lang="ru-RU" sz="2400" b="1" dirty="0" smtClean="0">
                <a:solidFill>
                  <a:schemeClr val="bg2"/>
                </a:solidFill>
              </a:rPr>
              <a:t>интерпретаторов</a:t>
            </a:r>
            <a:endParaRPr lang="en-US" sz="2400" b="1" dirty="0" smtClean="0">
              <a:solidFill>
                <a:schemeClr val="bg2"/>
              </a:solidFill>
            </a:endParaRPr>
          </a:p>
          <a:p>
            <a:endParaRPr lang="ru-RU" sz="2400" dirty="0"/>
          </a:p>
          <a:p>
            <a:r>
              <a:rPr lang="ru-RU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Достоинства</a:t>
            </a:r>
            <a:endParaRPr lang="en-US" sz="24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u="sng" dirty="0"/>
          </a:p>
          <a:p>
            <a:r>
              <a:rPr lang="en-US" sz="2400" dirty="0" smtClean="0"/>
              <a:t>	</a:t>
            </a:r>
            <a:r>
              <a:rPr lang="ru-RU" sz="2400" dirty="0" smtClean="0"/>
              <a:t>1.</a:t>
            </a:r>
            <a:r>
              <a:rPr lang="en-US" sz="2400" dirty="0" smtClean="0"/>
              <a:t> </a:t>
            </a:r>
            <a:r>
              <a:rPr lang="ru-RU" sz="2400" dirty="0" smtClean="0"/>
              <a:t>Большая </a:t>
            </a:r>
            <a:r>
              <a:rPr lang="ru-RU" sz="2400" dirty="0"/>
              <a:t>переносимость интерпретируемых программ — программа будет работать на любой платформе, на которой есть соответствующий интерпретатор.</a:t>
            </a:r>
          </a:p>
          <a:p>
            <a:r>
              <a:rPr lang="en-US" sz="2400" dirty="0" smtClean="0"/>
              <a:t>	</a:t>
            </a:r>
            <a:r>
              <a:rPr lang="ru-RU" sz="2400" dirty="0" smtClean="0"/>
              <a:t>2.</a:t>
            </a:r>
            <a:r>
              <a:rPr lang="en-US" sz="2400" dirty="0" smtClean="0"/>
              <a:t> </a:t>
            </a:r>
            <a:r>
              <a:rPr lang="ru-RU" sz="2400" dirty="0" smtClean="0"/>
              <a:t>Более </a:t>
            </a:r>
            <a:r>
              <a:rPr lang="ru-RU" sz="2400" dirty="0"/>
              <a:t>совершенные и наглядные средства диагностики ошибок в исходных кодах.</a:t>
            </a:r>
          </a:p>
          <a:p>
            <a:r>
              <a:rPr lang="en-US" sz="2400" dirty="0" smtClean="0"/>
              <a:t>	</a:t>
            </a:r>
            <a:r>
              <a:rPr lang="ru-RU" sz="2400" dirty="0" smtClean="0"/>
              <a:t>3.</a:t>
            </a:r>
            <a:r>
              <a:rPr lang="en-US" sz="2400" dirty="0" smtClean="0"/>
              <a:t> </a:t>
            </a:r>
            <a:r>
              <a:rPr lang="ru-RU" sz="2400" dirty="0" smtClean="0"/>
              <a:t>Меньшие </a:t>
            </a:r>
            <a:r>
              <a:rPr lang="ru-RU" sz="2400" dirty="0"/>
              <a:t>размеры кода по сравнению с машинным кодом, полученным после обычных компиляторов.</a:t>
            </a:r>
          </a:p>
        </p:txBody>
      </p:sp>
    </p:spTree>
    <p:extLst>
      <p:ext uri="{BB962C8B-B14F-4D97-AF65-F5344CB8AC3E}">
        <p14:creationId xmlns:p14="http://schemas.microsoft.com/office/powerpoint/2010/main" val="294692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236357" cy="79252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Без использования явного цикла for, используя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map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</a:t>
            </a:r>
          </a:p>
          <a:p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err="1"/>
              <a:t>def</a:t>
            </a:r>
            <a:r>
              <a:rPr lang="en-US" sz="2400" b="1" dirty="0"/>
              <a:t> square(number):</a:t>
            </a:r>
          </a:p>
          <a:p>
            <a:r>
              <a:rPr lang="en-US" sz="2400" b="1" dirty="0"/>
              <a:t>       return number ** 2</a:t>
            </a:r>
          </a:p>
          <a:p>
            <a:r>
              <a:rPr lang="en-US" sz="2400" b="1" dirty="0"/>
              <a:t>numbers = [1, 2, 3, 4, 5]</a:t>
            </a:r>
          </a:p>
          <a:p>
            <a:r>
              <a:rPr lang="en-US" sz="2400" b="1" dirty="0"/>
              <a:t>squared = map(square, numbers)</a:t>
            </a:r>
          </a:p>
          <a:p>
            <a:r>
              <a:rPr lang="en-US" sz="2400" b="1" dirty="0"/>
              <a:t>list(squared)</a:t>
            </a:r>
          </a:p>
          <a:p>
            <a:r>
              <a:rPr lang="en-US" sz="2400" b="1" dirty="0"/>
              <a:t>[1, 4, 9, 16, 25</a:t>
            </a:r>
            <a:r>
              <a:rPr lang="en-US" sz="2400" b="1" dirty="0" smtClean="0"/>
              <a:t>]</a:t>
            </a:r>
          </a:p>
          <a:p>
            <a:endParaRPr lang="en-US" sz="2400" b="1" dirty="0"/>
          </a:p>
          <a:p>
            <a:r>
              <a:rPr lang="ru-RU" sz="2000" b="1" dirty="0" err="1" smtClean="0"/>
              <a:t>square</a:t>
            </a:r>
            <a:r>
              <a:rPr lang="ru-RU" sz="2000" b="1" dirty="0"/>
              <a:t>() </a:t>
            </a:r>
            <a:r>
              <a:rPr lang="ru-RU" sz="2000" dirty="0"/>
              <a:t>— это функция, которая преобразует число в его квадрат. </a:t>
            </a:r>
          </a:p>
          <a:p>
            <a:r>
              <a:rPr lang="ru-RU" sz="2000" dirty="0"/>
              <a:t>Вызов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map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 </a:t>
            </a:r>
            <a:r>
              <a:rPr lang="ru-RU" sz="2000" dirty="0"/>
              <a:t>применяет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square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 </a:t>
            </a:r>
            <a:r>
              <a:rPr lang="ru-RU" sz="2000" dirty="0"/>
              <a:t>ко всем значениям и вызывает </a:t>
            </a:r>
          </a:p>
          <a:p>
            <a:r>
              <a:rPr lang="ru-RU" sz="2000" dirty="0"/>
              <a:t>итератор, который возвращает квадратные значения. Затем</a:t>
            </a:r>
          </a:p>
          <a:p>
            <a:r>
              <a:rPr lang="ru-RU" sz="2000" dirty="0"/>
              <a:t>вызывается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 </a:t>
            </a:r>
            <a:r>
              <a:rPr lang="ru-RU" sz="2000" dirty="0"/>
              <a:t>для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map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</a:t>
            </a:r>
            <a:r>
              <a:rPr lang="ru-RU" sz="2000" dirty="0"/>
              <a:t>, чтобы создать список квадратов</a:t>
            </a:r>
          </a:p>
          <a:p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134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71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92696"/>
            <a:ext cx="8424936" cy="5296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Пример 4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ru-RU" sz="2400" b="1" dirty="0" smtClean="0">
              <a:solidFill>
                <a:srgbClr val="2F3235"/>
              </a:solidFill>
              <a:latin typeface="inherit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n-US" sz="2400" b="1" dirty="0" smtClean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words </a:t>
            </a:r>
            <a:r>
              <a:rPr lang="en-US" sz="2400" b="1" dirty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= </a:t>
            </a:r>
            <a:r>
              <a:rPr lang="en-US" sz="2400" b="1" dirty="0">
                <a:solidFill>
                  <a:srgbClr val="777777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[</a:t>
            </a:r>
            <a:r>
              <a:rPr lang="en-US" sz="2400" b="1" dirty="0">
                <a:solidFill>
                  <a:srgbClr val="DD1144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"Welcome"</a:t>
            </a:r>
            <a:r>
              <a:rPr lang="en-US" sz="2400" b="1" dirty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, </a:t>
            </a:r>
            <a:r>
              <a:rPr lang="en-US" sz="2400" b="1" dirty="0">
                <a:solidFill>
                  <a:srgbClr val="DD1144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"to"</a:t>
            </a:r>
            <a:r>
              <a:rPr lang="en-US" sz="2400" b="1" dirty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, </a:t>
            </a:r>
            <a:r>
              <a:rPr lang="en-US" sz="2400" b="1" dirty="0">
                <a:solidFill>
                  <a:srgbClr val="DD1144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"Real"</a:t>
            </a:r>
            <a:r>
              <a:rPr lang="en-US" sz="2400" b="1" dirty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, </a:t>
            </a:r>
            <a:r>
              <a:rPr lang="en-US" sz="2400" b="1" dirty="0">
                <a:solidFill>
                  <a:srgbClr val="DD1144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"Python"</a:t>
            </a:r>
            <a:r>
              <a:rPr lang="en-US" sz="2400" b="1" dirty="0">
                <a:solidFill>
                  <a:srgbClr val="777777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]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en-US" sz="2400" b="1" dirty="0" smtClean="0">
              <a:solidFill>
                <a:srgbClr val="0086B3"/>
              </a:solidFill>
              <a:latin typeface="inherit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n-US" sz="2400" b="1" dirty="0" smtClean="0">
                <a:solidFill>
                  <a:srgbClr val="0086B3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Lens=</a:t>
            </a:r>
            <a:r>
              <a:rPr lang="ru-RU" sz="2400" b="1" dirty="0" err="1" smtClean="0">
                <a:solidFill>
                  <a:srgbClr val="0086B3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list</a:t>
            </a:r>
            <a:r>
              <a:rPr lang="ru-RU" sz="2400" b="1" dirty="0" smtClean="0">
                <a:solidFill>
                  <a:srgbClr val="777777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ru-RU" sz="2400" b="1" dirty="0" err="1" smtClean="0">
                <a:solidFill>
                  <a:srgbClr val="0086B3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map</a:t>
            </a:r>
            <a:r>
              <a:rPr lang="ru-RU" sz="2400" b="1" dirty="0" smtClean="0">
                <a:solidFill>
                  <a:srgbClr val="777777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ru-RU" sz="2400" b="1" dirty="0" err="1" smtClean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len</a:t>
            </a:r>
            <a:r>
              <a:rPr lang="ru-RU" sz="2400" b="1" dirty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, </a:t>
            </a:r>
            <a:r>
              <a:rPr lang="ru-RU" sz="2400" b="1" dirty="0" err="1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words</a:t>
            </a:r>
            <a:r>
              <a:rPr lang="ru-RU" sz="2400" b="1" dirty="0" smtClean="0">
                <a:solidFill>
                  <a:srgbClr val="777777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))</a:t>
            </a:r>
            <a:endParaRPr lang="en-US" sz="2400" b="1" dirty="0" smtClean="0">
              <a:solidFill>
                <a:srgbClr val="777777"/>
              </a:solidFill>
              <a:latin typeface="inherit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en-US" sz="2400" b="1" dirty="0">
              <a:solidFill>
                <a:srgbClr val="777777"/>
              </a:solidFill>
              <a:latin typeface="inherit"/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n-US" sz="24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print(Lens)</a:t>
            </a:r>
            <a:endParaRPr lang="ru-RU" sz="2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800"/>
              </a:lnSpc>
              <a:spcAft>
                <a:spcPts val="1000"/>
              </a:spcAft>
            </a:pPr>
            <a:endParaRPr lang="en-US" sz="2400" b="1" dirty="0" smtClean="0">
              <a:solidFill>
                <a:srgbClr val="777777"/>
              </a:solidFill>
              <a:latin typeface="inherit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>
              <a:lnSpc>
                <a:spcPts val="18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777777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[</a:t>
            </a:r>
            <a:r>
              <a:rPr lang="ru-RU" sz="2400" b="1" dirty="0">
                <a:solidFill>
                  <a:srgbClr val="009999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7</a:t>
            </a:r>
            <a:r>
              <a:rPr lang="ru-RU" sz="2400" b="1" dirty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, </a:t>
            </a:r>
            <a:r>
              <a:rPr lang="ru-RU" sz="2400" b="1" dirty="0">
                <a:solidFill>
                  <a:srgbClr val="009999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r>
              <a:rPr lang="ru-RU" sz="2400" b="1" dirty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, </a:t>
            </a:r>
            <a:r>
              <a:rPr lang="ru-RU" sz="2400" b="1" dirty="0">
                <a:solidFill>
                  <a:srgbClr val="009999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4</a:t>
            </a:r>
            <a:r>
              <a:rPr lang="ru-RU" sz="2400" b="1" dirty="0">
                <a:solidFill>
                  <a:srgbClr val="2F3235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, </a:t>
            </a:r>
            <a:r>
              <a:rPr lang="ru-RU" sz="2400" b="1" dirty="0">
                <a:solidFill>
                  <a:srgbClr val="009999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6</a:t>
            </a:r>
            <a:r>
              <a:rPr lang="ru-RU" sz="2400" b="1" dirty="0" smtClean="0">
                <a:solidFill>
                  <a:srgbClr val="777777"/>
                </a:solidFill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]</a:t>
            </a:r>
          </a:p>
          <a:p>
            <a:pPr>
              <a:lnSpc>
                <a:spcPts val="1800"/>
              </a:lnSpc>
              <a:spcAft>
                <a:spcPts val="1000"/>
              </a:spcAft>
            </a:pPr>
            <a:r>
              <a:rPr lang="ru-RU" sz="2400" dirty="0" smtClean="0"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Использование  </a:t>
            </a:r>
            <a:r>
              <a:rPr lang="en-US" sz="2400" b="1" dirty="0" smtClean="0"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map</a:t>
            </a:r>
            <a:r>
              <a:rPr lang="ru-RU" sz="2400" b="1" dirty="0" smtClean="0"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()</a:t>
            </a:r>
            <a:r>
              <a:rPr lang="en-US" sz="2400" dirty="0" smtClean="0"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lang="ru-RU" sz="2400" dirty="0" smtClean="0"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для ввода нескольких переменных:</a:t>
            </a:r>
          </a:p>
          <a:p>
            <a:pPr>
              <a:lnSpc>
                <a:spcPts val="1800"/>
              </a:lnSpc>
              <a:spcAft>
                <a:spcPts val="1000"/>
              </a:spcAft>
            </a:pPr>
            <a:r>
              <a:rPr lang="pt-BR" sz="2400" b="1" dirty="0" smtClean="0"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a,h </a:t>
            </a:r>
            <a:r>
              <a:rPr lang="pt-BR" sz="2400" b="1" dirty="0"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= map(int, input("Введите </a:t>
            </a:r>
            <a:r>
              <a:rPr lang="en-US" sz="2400" b="1" dirty="0" smtClean="0"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a </a:t>
            </a:r>
            <a:r>
              <a:rPr lang="pt-BR" sz="2400" b="1" dirty="0" smtClean="0"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и h треуг</a:t>
            </a:r>
            <a:r>
              <a:rPr lang="ru-RU" sz="2400" b="1" dirty="0" err="1" smtClean="0"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ольника</a:t>
            </a:r>
            <a:r>
              <a:rPr lang="pt-BR" sz="2400" b="1" dirty="0" smtClean="0"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:").</a:t>
            </a:r>
            <a:r>
              <a:rPr lang="pt-BR" sz="2400" b="1" dirty="0"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split(" "))</a:t>
            </a:r>
          </a:p>
          <a:p>
            <a:pPr>
              <a:lnSpc>
                <a:spcPts val="1800"/>
              </a:lnSpc>
              <a:spcAft>
                <a:spcPts val="1000"/>
              </a:spcAft>
            </a:pPr>
            <a:r>
              <a:rPr lang="pt-BR" sz="2400" b="1" dirty="0"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print(a,h</a:t>
            </a:r>
            <a:r>
              <a:rPr lang="pt-BR" sz="2400" b="1" dirty="0" smtClean="0"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)</a:t>
            </a:r>
            <a:endParaRPr lang="ru-RU" sz="2400" b="1" dirty="0" smtClean="0">
              <a:latin typeface="inherit"/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pPr>
              <a:lnSpc>
                <a:spcPts val="1800"/>
              </a:lnSpc>
              <a:spcAft>
                <a:spcPts val="1000"/>
              </a:spcAft>
            </a:pPr>
            <a:r>
              <a:rPr lang="ru-RU" sz="2400" dirty="0" smtClean="0"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Результаты:</a:t>
            </a:r>
          </a:p>
          <a:p>
            <a:pPr>
              <a:lnSpc>
                <a:spcPts val="1800"/>
              </a:lnSpc>
              <a:spcAft>
                <a:spcPts val="1000"/>
              </a:spcAft>
            </a:pPr>
            <a:r>
              <a:rPr lang="ru-RU" sz="2400" dirty="0"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Введите h и a </a:t>
            </a:r>
            <a:r>
              <a:rPr lang="ru-RU" sz="2400" dirty="0" smtClean="0"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треугольника:1 2  </a:t>
            </a:r>
            <a:r>
              <a:rPr lang="en-US" sz="2400" dirty="0" smtClean="0">
                <a:solidFill>
                  <a:srgbClr val="FF0000"/>
                </a:solidFill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#</a:t>
            </a:r>
            <a:r>
              <a:rPr lang="ru-RU" sz="2400" dirty="0" smtClean="0">
                <a:solidFill>
                  <a:srgbClr val="FF0000"/>
                </a:solidFill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Это ввод</a:t>
            </a:r>
            <a:endParaRPr lang="ru-RU" sz="2400" dirty="0">
              <a:solidFill>
                <a:srgbClr val="FF0000"/>
              </a:solidFill>
              <a:latin typeface="inherit"/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pPr>
              <a:lnSpc>
                <a:spcPts val="1800"/>
              </a:lnSpc>
              <a:spcAft>
                <a:spcPts val="1000"/>
              </a:spcAft>
            </a:pPr>
            <a:r>
              <a:rPr lang="ru-RU" sz="2400" b="1" dirty="0" smtClean="0"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1  2 </a:t>
            </a:r>
            <a:r>
              <a:rPr lang="en-US" sz="2400" dirty="0">
                <a:solidFill>
                  <a:srgbClr val="FF0000"/>
                </a:solidFill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#</a:t>
            </a:r>
            <a:r>
              <a:rPr lang="ru-RU" sz="2400" dirty="0" smtClean="0">
                <a:solidFill>
                  <a:srgbClr val="FF0000"/>
                </a:solidFill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Это ответ</a:t>
            </a:r>
            <a:endParaRPr lang="ru-RU" sz="2400" b="1" dirty="0" smtClean="0">
              <a:latin typeface="inherit"/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pPr>
              <a:lnSpc>
                <a:spcPts val="1800"/>
              </a:lnSpc>
              <a:spcAft>
                <a:spcPts val="1000"/>
              </a:spcAft>
            </a:pP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70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92696"/>
            <a:ext cx="854450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Преимущество использования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map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 </a:t>
            </a:r>
            <a:r>
              <a:rPr lang="ru-RU" sz="2000" dirty="0"/>
              <a:t>связано с потреблением памяти. С помощью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цикла for </a:t>
            </a:r>
            <a:r>
              <a:rPr lang="ru-RU" sz="2000" dirty="0"/>
              <a:t>вам нужно сохранить весь список в памяти вашей системы. С помощью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map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 </a:t>
            </a:r>
            <a:r>
              <a:rPr lang="ru-RU" sz="2000" dirty="0"/>
              <a:t>вы получаете элементы по запросу, и только один элемент находится в памяти вашей системы в данный момент.</a:t>
            </a:r>
          </a:p>
          <a:p>
            <a:endParaRPr lang="ru-RU" dirty="0"/>
          </a:p>
          <a:p>
            <a:pPr algn="ctr"/>
            <a:r>
              <a:rPr lang="ru-RU" sz="2400" b="1" dirty="0">
                <a:solidFill>
                  <a:schemeClr val="bg2"/>
                </a:solidFill>
              </a:rPr>
              <a:t>Файлы. Работа с файлами</a:t>
            </a:r>
          </a:p>
          <a:p>
            <a:r>
              <a:rPr lang="ru-RU" sz="2400" dirty="0"/>
              <a:t>Файлы в </a:t>
            </a:r>
            <a:r>
              <a:rPr lang="en-US" sz="2400" dirty="0"/>
              <a:t>Python </a:t>
            </a:r>
            <a:r>
              <a:rPr lang="ru-RU" sz="2400" dirty="0"/>
              <a:t>используются двух видов: текстовые (</a:t>
            </a:r>
            <a:r>
              <a:rPr lang="en-US" sz="2400" dirty="0"/>
              <a:t>.txt) </a:t>
            </a:r>
            <a:r>
              <a:rPr lang="ru-RU" sz="2400" dirty="0"/>
              <a:t>и бинарные (</a:t>
            </a:r>
            <a:r>
              <a:rPr lang="en-US" sz="2400" dirty="0"/>
              <a:t>.bin)</a:t>
            </a:r>
          </a:p>
          <a:p>
            <a:r>
              <a:rPr lang="ru-RU" sz="2400" dirty="0"/>
              <a:t>Будем рассматривать текстовые. </a:t>
            </a:r>
          </a:p>
          <a:p>
            <a:r>
              <a:rPr lang="ru-RU" sz="2400" dirty="0"/>
              <a:t>Для открытия файлов используется метод </a:t>
            </a:r>
            <a:r>
              <a:rPr lang="ru-RU" sz="2400" b="1" dirty="0" err="1"/>
              <a:t>open</a:t>
            </a:r>
            <a:endParaRPr lang="ru-RU" sz="2400" b="1" dirty="0"/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 =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('text.txt', 'r‘) </a:t>
            </a:r>
          </a:p>
          <a:p>
            <a:r>
              <a:rPr lang="ru-RU" sz="2400" dirty="0"/>
              <a:t>Второй аргумент, это режим, в котором мы будем открывать файл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7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620688"/>
            <a:ext cx="8568047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Режим	Обозначение</a:t>
            </a:r>
          </a:p>
          <a:p>
            <a:r>
              <a:rPr lang="ru-RU" sz="2000" b="1" dirty="0"/>
              <a:t>'r'</a:t>
            </a:r>
            <a:r>
              <a:rPr lang="ru-RU" sz="2000" dirty="0"/>
              <a:t>	открытие на чтение (является значением </a:t>
            </a:r>
            <a:r>
              <a:rPr lang="ru-RU" sz="2000" u="sng" dirty="0"/>
              <a:t>по умолчанию</a:t>
            </a:r>
            <a:r>
              <a:rPr lang="ru-RU" sz="2000" dirty="0"/>
              <a:t>).</a:t>
            </a:r>
          </a:p>
          <a:p>
            <a:r>
              <a:rPr lang="ru-RU" sz="2000" b="1" dirty="0"/>
              <a:t>'w'</a:t>
            </a:r>
            <a:r>
              <a:rPr lang="ru-RU" sz="2000" dirty="0"/>
              <a:t>	открытие на запись. Содержимое файла удаляется. Если файла не 	существует, создается новый.</a:t>
            </a:r>
          </a:p>
          <a:p>
            <a:r>
              <a:rPr lang="ru-RU" sz="2000" b="1" dirty="0"/>
              <a:t>'a'</a:t>
            </a:r>
            <a:r>
              <a:rPr lang="ru-RU" sz="2000" dirty="0"/>
              <a:t>	открытие на </a:t>
            </a:r>
            <a:r>
              <a:rPr lang="ru-RU" sz="2000" dirty="0" err="1"/>
              <a:t>дозапись</a:t>
            </a:r>
            <a:r>
              <a:rPr lang="ru-RU" sz="2000" dirty="0"/>
              <a:t>, информация добавляется в конец файла.</a:t>
            </a:r>
          </a:p>
          <a:p>
            <a:r>
              <a:rPr lang="ru-RU" sz="2000" b="1" dirty="0"/>
              <a:t>'t'</a:t>
            </a:r>
            <a:r>
              <a:rPr lang="ru-RU" sz="2000" dirty="0"/>
              <a:t>	открытие в текстовом режиме (является значением по умолчанию).</a:t>
            </a:r>
          </a:p>
          <a:p>
            <a:r>
              <a:rPr lang="ru-RU" sz="2000" b="1" dirty="0"/>
              <a:t>'+'</a:t>
            </a:r>
            <a:r>
              <a:rPr lang="ru-RU" sz="2000" dirty="0"/>
              <a:t>	открытие на чтение и запись</a:t>
            </a:r>
          </a:p>
          <a:p>
            <a:r>
              <a:rPr lang="ru-RU" sz="2000" dirty="0"/>
              <a:t>Режимы могут быть объединены, то есть, к примеру,  </a:t>
            </a:r>
            <a:r>
              <a:rPr lang="ru-RU" sz="2000" b="1" dirty="0"/>
              <a:t>'</a:t>
            </a:r>
            <a:r>
              <a:rPr lang="ru-RU" sz="2000" b="1" dirty="0" err="1"/>
              <a:t>rt</a:t>
            </a:r>
            <a:r>
              <a:rPr lang="ru-RU" sz="2000" b="1" dirty="0"/>
              <a:t>‘</a:t>
            </a:r>
          </a:p>
          <a:p>
            <a:r>
              <a:rPr lang="ru-RU" sz="2000" dirty="0"/>
              <a:t>Мы можем: читать данные из файла с помощью метода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/>
              <a:t>f = open('filename', 'r+')</a:t>
            </a:r>
          </a:p>
          <a:p>
            <a:r>
              <a:rPr lang="en-US" sz="2000" b="1" dirty="0" err="1"/>
              <a:t>f.read</a:t>
            </a:r>
            <a:r>
              <a:rPr lang="en-US" sz="2000" b="1" dirty="0"/>
              <a:t>()</a:t>
            </a:r>
          </a:p>
          <a:p>
            <a:r>
              <a:rPr lang="ru-RU" sz="2000" dirty="0"/>
              <a:t>Считывается весь файл целиком.</a:t>
            </a:r>
          </a:p>
          <a:p>
            <a:r>
              <a:rPr lang="ru-RU" sz="2000" dirty="0"/>
              <a:t>Для того, чтобы прочесть одну строку из файла, есть метод </a:t>
            </a:r>
            <a:r>
              <a:rPr lang="ru-RU" sz="2000" b="1" dirty="0" err="1"/>
              <a:t>readline</a:t>
            </a:r>
            <a:r>
              <a:rPr lang="ru-RU" sz="2000" dirty="0" smtClean="0"/>
              <a:t>,</a:t>
            </a:r>
            <a:endParaRPr lang="en-US" sz="2000" dirty="0" smtClean="0"/>
          </a:p>
          <a:p>
            <a:r>
              <a:rPr lang="ru-RU" sz="2000" dirty="0" smtClean="0"/>
              <a:t> </a:t>
            </a:r>
            <a:r>
              <a:rPr lang="ru-RU" sz="2000" dirty="0"/>
              <a:t>а чтобы разбить файл на строки и поместить их в список --- метод </a:t>
            </a:r>
            <a:r>
              <a:rPr lang="ru-RU" sz="2000" b="1" dirty="0" err="1"/>
              <a:t>readlines</a:t>
            </a:r>
            <a:endParaRPr lang="ru-RU" sz="2000" b="1" dirty="0"/>
          </a:p>
          <a:p>
            <a:endParaRPr lang="ru-RU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7499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660081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b="1" dirty="0"/>
              <a:t>f = open('filename', 'r+')</a:t>
            </a:r>
          </a:p>
          <a:p>
            <a:r>
              <a:rPr lang="en-US" sz="2100" b="1" dirty="0"/>
              <a:t>for I in range(n)</a:t>
            </a:r>
            <a:r>
              <a:rPr lang="ru-RU" sz="2100" b="1" dirty="0"/>
              <a:t>:</a:t>
            </a:r>
            <a:endParaRPr lang="en-US" sz="2100" b="1" dirty="0"/>
          </a:p>
          <a:p>
            <a:r>
              <a:rPr lang="ru-RU" sz="2100" b="1" dirty="0"/>
              <a:t>	</a:t>
            </a:r>
            <a:r>
              <a:rPr lang="en-US" sz="2100" b="1" dirty="0" err="1"/>
              <a:t>str</a:t>
            </a:r>
            <a:r>
              <a:rPr lang="en-US" sz="2100" b="1" dirty="0"/>
              <a:t>=</a:t>
            </a:r>
            <a:r>
              <a:rPr lang="en-US" sz="2100" b="1" dirty="0" err="1"/>
              <a:t>f.readline</a:t>
            </a:r>
            <a:r>
              <a:rPr lang="en-US" sz="2100" b="1" dirty="0"/>
              <a:t>()</a:t>
            </a:r>
          </a:p>
          <a:p>
            <a:r>
              <a:rPr lang="ru-RU" sz="2100" b="1" dirty="0"/>
              <a:t>	</a:t>
            </a:r>
            <a:r>
              <a:rPr lang="en-US" sz="2100" b="1" dirty="0"/>
              <a:t>print(</a:t>
            </a:r>
            <a:r>
              <a:rPr lang="en-US" sz="2100" b="1" dirty="0" err="1"/>
              <a:t>str</a:t>
            </a:r>
            <a:r>
              <a:rPr lang="en-US" sz="2100" b="1" dirty="0"/>
              <a:t>)</a:t>
            </a:r>
          </a:p>
          <a:p>
            <a:r>
              <a:rPr lang="en-US" sz="2100" b="1" dirty="0" err="1"/>
              <a:t>f.close</a:t>
            </a:r>
            <a:r>
              <a:rPr lang="en-US" sz="2100" b="1" dirty="0" smtClean="0"/>
              <a:t>() </a:t>
            </a:r>
            <a:r>
              <a:rPr lang="en-US" sz="2100" b="1" dirty="0" smtClean="0">
                <a:solidFill>
                  <a:srgbClr val="FF0000"/>
                </a:solidFill>
              </a:rPr>
              <a:t># </a:t>
            </a:r>
            <a:r>
              <a:rPr lang="ru-RU" sz="2100" b="1" dirty="0" smtClean="0">
                <a:solidFill>
                  <a:srgbClr val="FF0000"/>
                </a:solidFill>
              </a:rPr>
              <a:t>закрытие файла</a:t>
            </a:r>
            <a:endParaRPr lang="ru-RU" sz="2100" b="1" dirty="0">
              <a:solidFill>
                <a:srgbClr val="FF0000"/>
              </a:solidFill>
            </a:endParaRPr>
          </a:p>
          <a:p>
            <a:r>
              <a:rPr lang="ru-RU" sz="2100" dirty="0"/>
              <a:t>Рекомендуется открывать файлы --- с помощью </a:t>
            </a:r>
            <a:r>
              <a:rPr lang="ru-RU" sz="2100" b="1" dirty="0">
                <a:solidFill>
                  <a:srgbClr val="FF0000"/>
                </a:solidFill>
              </a:rPr>
              <a:t>контекстного менеджера</a:t>
            </a:r>
            <a:r>
              <a:rPr lang="ru-RU" sz="2100" dirty="0"/>
              <a:t>, который позволяет не заботиться о закрытии файлов. Вы можете открыть файл с помощью оператора </a:t>
            </a:r>
            <a:r>
              <a:rPr lang="ru-RU" sz="21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</a:t>
            </a:r>
            <a:r>
              <a:rPr lang="ru-RU" sz="2100" dirty="0"/>
              <a:t>, записать файловый объект в переменную f и потом работать</a:t>
            </a:r>
          </a:p>
          <a:p>
            <a:r>
              <a:rPr lang="ru-RU" sz="2100" dirty="0"/>
              <a:t>с файлом внутри этого контекстного блока. </a:t>
            </a:r>
            <a:endParaRPr lang="ru-RU" sz="2100" dirty="0" smtClean="0"/>
          </a:p>
          <a:p>
            <a:endParaRPr lang="ru-RU" sz="2100" dirty="0"/>
          </a:p>
          <a:p>
            <a:r>
              <a:rPr lang="ru-RU" sz="2100" b="1" dirty="0" err="1"/>
              <a:t>with</a:t>
            </a:r>
            <a:r>
              <a:rPr lang="ru-RU" sz="2100" b="1" dirty="0"/>
              <a:t> </a:t>
            </a:r>
            <a:r>
              <a:rPr lang="ru-RU" sz="2100" b="1" dirty="0" err="1"/>
              <a:t>open</a:t>
            </a:r>
            <a:r>
              <a:rPr lang="ru-RU" sz="2100" b="1" dirty="0"/>
              <a:t>('</a:t>
            </a:r>
            <a:r>
              <a:rPr lang="ru-RU" sz="2100" b="1" dirty="0" err="1"/>
              <a:t>filename</a:t>
            </a:r>
            <a:r>
              <a:rPr lang="ru-RU" sz="2100" b="1" dirty="0"/>
              <a:t>') </a:t>
            </a:r>
            <a:r>
              <a:rPr lang="ru-RU" sz="2100" b="1" dirty="0" err="1"/>
              <a:t>as</a:t>
            </a:r>
            <a:r>
              <a:rPr lang="ru-RU" sz="2100" b="1" dirty="0"/>
              <a:t> f:</a:t>
            </a:r>
          </a:p>
          <a:p>
            <a:r>
              <a:rPr lang="ru-RU" sz="2100" b="1" dirty="0"/>
              <a:t>print(</a:t>
            </a:r>
            <a:r>
              <a:rPr lang="ru-RU" sz="2100" b="1" dirty="0" err="1"/>
              <a:t>f.read</a:t>
            </a:r>
            <a:r>
              <a:rPr lang="ru-RU" sz="2100" b="1" dirty="0" smtClean="0"/>
              <a:t>())</a:t>
            </a:r>
          </a:p>
          <a:p>
            <a:endParaRPr lang="ru-RU" sz="2100" dirty="0" smtClean="0"/>
          </a:p>
          <a:p>
            <a:r>
              <a:rPr lang="ru-RU" sz="2100" dirty="0" smtClean="0"/>
              <a:t>Пример:</a:t>
            </a:r>
          </a:p>
          <a:p>
            <a:r>
              <a:rPr lang="ru-RU" sz="2100" dirty="0" smtClean="0"/>
              <a:t>Дан текстовый файл </a:t>
            </a:r>
            <a:r>
              <a:rPr lang="en-US" sz="2100" dirty="0" smtClean="0"/>
              <a:t>text.txt</a:t>
            </a:r>
            <a:r>
              <a:rPr lang="ru-RU" sz="2100" dirty="0" smtClean="0"/>
              <a:t>, содержащий два столбца натуральных чисел</a:t>
            </a:r>
            <a:r>
              <a:rPr lang="en-US" sz="2100" dirty="0" smtClean="0"/>
              <a:t>. </a:t>
            </a:r>
            <a:r>
              <a:rPr lang="ru-RU" sz="2100" dirty="0" smtClean="0"/>
              <a:t>Найти количество пар в строке, произведение которых четно</a:t>
            </a:r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25271345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745" y="620688"/>
            <a:ext cx="7485663" cy="3802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39633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76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48680"/>
            <a:ext cx="849694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Представьте, что у вас есть файл, в котором на каждой строке </a:t>
            </a:r>
            <a:r>
              <a:rPr lang="ru-RU" dirty="0" smtClean="0"/>
              <a:t>располагаются </a:t>
            </a:r>
            <a:r>
              <a:rPr lang="ru-RU" dirty="0"/>
              <a:t>числа. 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b="1" dirty="0" smtClean="0"/>
              <a:t>В</a:t>
            </a:r>
            <a:r>
              <a:rPr lang="ru-RU" b="1" dirty="0"/>
              <a:t> следующем фрагменте кода мы подсчитаем их сумму</a:t>
            </a:r>
            <a:r>
              <a:rPr lang="ru-RU" b="1" dirty="0" smtClean="0"/>
              <a:t>.</a:t>
            </a:r>
          </a:p>
          <a:p>
            <a:r>
              <a:rPr lang="ru-RU" b="1" dirty="0"/>
              <a:t># Запрашиваем у пользователя имя файла и открываем его</a:t>
            </a:r>
          </a:p>
          <a:p>
            <a:r>
              <a:rPr lang="en-US" b="1" dirty="0" err="1"/>
              <a:t>fname</a:t>
            </a:r>
            <a:r>
              <a:rPr lang="en-US" b="1" dirty="0"/>
              <a:t> = input("</a:t>
            </a:r>
            <a:r>
              <a:rPr lang="ru-RU" b="1" dirty="0"/>
              <a:t>Введите имя файла: </a:t>
            </a:r>
            <a:r>
              <a:rPr lang="ru-RU" b="1" dirty="0" smtClean="0"/>
              <a:t>")</a:t>
            </a:r>
            <a:r>
              <a:rPr lang="en-US" b="1" dirty="0" smtClean="0"/>
              <a:t> </a:t>
            </a:r>
            <a:r>
              <a:rPr lang="ru-RU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# B.txt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en-US" b="1" dirty="0" err="1"/>
              <a:t>inf</a:t>
            </a:r>
            <a:r>
              <a:rPr lang="en-US" b="1" dirty="0"/>
              <a:t> = open(</a:t>
            </a:r>
            <a:r>
              <a:rPr lang="en-US" b="1" dirty="0" err="1"/>
              <a:t>fname</a:t>
            </a:r>
            <a:r>
              <a:rPr lang="en-US" b="1" dirty="0"/>
              <a:t>, "r")</a:t>
            </a:r>
          </a:p>
          <a:p>
            <a:r>
              <a:rPr lang="en-US" b="1" dirty="0">
                <a:solidFill>
                  <a:srgbClr val="FF0000"/>
                </a:solidFill>
              </a:rPr>
              <a:t># </a:t>
            </a:r>
            <a:r>
              <a:rPr lang="ru-RU" b="1" dirty="0">
                <a:solidFill>
                  <a:srgbClr val="FF0000"/>
                </a:solidFill>
              </a:rPr>
              <a:t>Инициализируем сумму</a:t>
            </a:r>
          </a:p>
          <a:p>
            <a:r>
              <a:rPr lang="en-US" b="1" dirty="0"/>
              <a:t>summa = 0</a:t>
            </a:r>
          </a:p>
          <a:p>
            <a:r>
              <a:rPr lang="en-US" b="1" dirty="0">
                <a:solidFill>
                  <a:srgbClr val="FF0000"/>
                </a:solidFill>
              </a:rPr>
              <a:t># </a:t>
            </a:r>
            <a:r>
              <a:rPr lang="ru-RU" b="1" dirty="0">
                <a:solidFill>
                  <a:srgbClr val="FF0000"/>
                </a:solidFill>
              </a:rPr>
              <a:t>Подсчитываем сумму</a:t>
            </a:r>
          </a:p>
          <a:p>
            <a:r>
              <a:rPr lang="en-US" b="1" dirty="0"/>
              <a:t>line = </a:t>
            </a:r>
            <a:r>
              <a:rPr lang="en-US" b="1" dirty="0" err="1"/>
              <a:t>inf.readline</a:t>
            </a:r>
            <a:r>
              <a:rPr lang="en-US" b="1" dirty="0" smtClean="0"/>
              <a:t>()</a:t>
            </a:r>
            <a:r>
              <a:rPr lang="ru-RU" b="1" dirty="0" smtClean="0"/>
              <a:t> 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# c</a:t>
            </a:r>
            <a:r>
              <a:rPr lang="ru-RU" b="1" dirty="0" err="1" smtClean="0">
                <a:solidFill>
                  <a:srgbClr val="FF0000"/>
                </a:solidFill>
              </a:rPr>
              <a:t>читываем</a:t>
            </a:r>
            <a:r>
              <a:rPr lang="ru-RU" b="1" dirty="0" smtClean="0">
                <a:solidFill>
                  <a:srgbClr val="FF0000"/>
                </a:solidFill>
              </a:rPr>
              <a:t> первую строку файла</a:t>
            </a:r>
            <a:endParaRPr lang="en-US" b="1" dirty="0"/>
          </a:p>
          <a:p>
            <a:r>
              <a:rPr lang="en-US" b="1" dirty="0"/>
              <a:t>while line != </a:t>
            </a:r>
            <a:r>
              <a:rPr lang="en-US" b="1" dirty="0" smtClean="0"/>
              <a:t>"":  </a:t>
            </a:r>
            <a:r>
              <a:rPr lang="en-US" b="1" dirty="0" smtClean="0">
                <a:solidFill>
                  <a:srgbClr val="FF0000"/>
                </a:solidFill>
              </a:rPr>
              <a:t>#</a:t>
            </a:r>
            <a:r>
              <a:rPr lang="ru-RU" b="1" dirty="0" smtClean="0">
                <a:solidFill>
                  <a:srgbClr val="FF0000"/>
                </a:solidFill>
              </a:rPr>
              <a:t>Пока строка не пустая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/>
              <a:t>    summa = summa + float(line)</a:t>
            </a:r>
          </a:p>
          <a:p>
            <a:r>
              <a:rPr lang="en-US" b="1" dirty="0"/>
              <a:t>    line = </a:t>
            </a:r>
            <a:r>
              <a:rPr lang="en-US" b="1" dirty="0" err="1"/>
              <a:t>inf.readline</a:t>
            </a:r>
            <a:r>
              <a:rPr lang="en-US" b="1" dirty="0"/>
              <a:t>()</a:t>
            </a:r>
          </a:p>
          <a:p>
            <a:r>
              <a:rPr lang="en-US" b="1" dirty="0">
                <a:solidFill>
                  <a:srgbClr val="FF0000"/>
                </a:solidFill>
              </a:rPr>
              <a:t># </a:t>
            </a:r>
            <a:r>
              <a:rPr lang="ru-RU" b="1" dirty="0">
                <a:solidFill>
                  <a:srgbClr val="FF0000"/>
                </a:solidFill>
              </a:rPr>
              <a:t>Закрываем файл</a:t>
            </a:r>
          </a:p>
          <a:p>
            <a:r>
              <a:rPr lang="en-US" b="1" dirty="0" err="1"/>
              <a:t>inf.close</a:t>
            </a:r>
            <a:r>
              <a:rPr lang="en-US" b="1" dirty="0"/>
              <a:t>()</a:t>
            </a:r>
          </a:p>
          <a:p>
            <a:r>
              <a:rPr lang="en-US" b="1" dirty="0">
                <a:solidFill>
                  <a:srgbClr val="FF0000"/>
                </a:solidFill>
              </a:rPr>
              <a:t># </a:t>
            </a:r>
            <a:r>
              <a:rPr lang="ru-RU" b="1" dirty="0">
                <a:solidFill>
                  <a:srgbClr val="FF0000"/>
                </a:solidFill>
              </a:rPr>
              <a:t>Отображаем результат</a:t>
            </a:r>
          </a:p>
          <a:p>
            <a:r>
              <a:rPr lang="en-US" b="1" dirty="0"/>
              <a:t>print("</a:t>
            </a:r>
            <a:r>
              <a:rPr lang="ru-RU" b="1" dirty="0"/>
              <a:t>Сумма значений в файле", </a:t>
            </a:r>
            <a:r>
              <a:rPr lang="en-US" b="1" dirty="0" err="1"/>
              <a:t>fname</a:t>
            </a:r>
            <a:r>
              <a:rPr lang="en-US" b="1" dirty="0"/>
              <a:t>, "</a:t>
            </a:r>
            <a:r>
              <a:rPr lang="ru-RU" b="1" dirty="0"/>
              <a:t>равна", </a:t>
            </a:r>
            <a:r>
              <a:rPr lang="en-US" b="1" dirty="0"/>
              <a:t>summa)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196752"/>
            <a:ext cx="3504762" cy="9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47979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77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548680"/>
            <a:ext cx="8764770" cy="136815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9512" y="1844824"/>
            <a:ext cx="86927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В самом теле </a:t>
            </a:r>
            <a:r>
              <a:rPr lang="ru-RU" dirty="0" smtClean="0"/>
              <a:t>считанная </a:t>
            </a:r>
            <a:r>
              <a:rPr lang="ru-RU" dirty="0"/>
              <a:t>из файла строка преобразуется в число с плавающей </a:t>
            </a:r>
            <a:r>
              <a:rPr lang="ru-RU" dirty="0" smtClean="0"/>
              <a:t>точкой и</a:t>
            </a:r>
            <a:r>
              <a:rPr lang="ru-RU" dirty="0"/>
              <a:t> добавляется к общей сумме. После этого из файла считывается </a:t>
            </a:r>
            <a:r>
              <a:rPr lang="ru-RU" dirty="0" smtClean="0"/>
              <a:t>следующая </a:t>
            </a:r>
            <a:r>
              <a:rPr lang="ru-RU" dirty="0"/>
              <a:t>строка, и </a:t>
            </a:r>
            <a:r>
              <a:rPr lang="ru-RU" dirty="0" smtClean="0"/>
              <a:t>в цикле проверяется выражение </a:t>
            </a:r>
            <a:r>
              <a:rPr lang="en-US" b="1" dirty="0"/>
              <a:t>line != ""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785149"/>
            <a:ext cx="86927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следующем примере метод </a:t>
            </a:r>
            <a:r>
              <a:rPr lang="ru-RU" b="1" dirty="0" err="1"/>
              <a:t>readline</a:t>
            </a:r>
            <a:r>
              <a:rPr lang="ru-RU" dirty="0"/>
              <a:t> используется для последовательно-</a:t>
            </a:r>
          </a:p>
          <a:p>
            <a:r>
              <a:rPr lang="ru-RU" dirty="0" err="1"/>
              <a:t>го</a:t>
            </a:r>
            <a:r>
              <a:rPr lang="ru-RU" dirty="0"/>
              <a:t> вывода всех строк из </a:t>
            </a:r>
            <a:r>
              <a:rPr lang="ru-RU" dirty="0" smtClean="0"/>
              <a:t>файла </a:t>
            </a:r>
            <a:r>
              <a:rPr lang="en-US" b="1" dirty="0" smtClean="0"/>
              <a:t>f2.txt</a:t>
            </a:r>
            <a:endParaRPr lang="en-US" dirty="0"/>
          </a:p>
          <a:p>
            <a:r>
              <a:rPr lang="ru-RU" dirty="0" smtClean="0"/>
              <a:t>Каждой </a:t>
            </a:r>
            <a:r>
              <a:rPr lang="ru-RU" dirty="0"/>
              <a:t>строке будет предшествовать ее </a:t>
            </a:r>
          </a:p>
          <a:p>
            <a:r>
              <a:rPr lang="ru-RU" dirty="0"/>
              <a:t>порядковый номер и двоеточие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3985478"/>
            <a:ext cx="2495238" cy="14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44550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78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548680"/>
            <a:ext cx="8435280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21662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79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24744"/>
            <a:ext cx="6231689" cy="25202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620688"/>
            <a:ext cx="5115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Результаты выполнения получим следующие: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645024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Маркер окончания строки может быть удален после чтения из файла </a:t>
            </a:r>
          </a:p>
          <a:p>
            <a:r>
              <a:rPr lang="ru-RU" dirty="0"/>
              <a:t>при  помощи  метода  </a:t>
            </a:r>
            <a:r>
              <a:rPr lang="ru-RU" b="1" dirty="0" err="1"/>
              <a:t>rstrip</a:t>
            </a:r>
            <a:r>
              <a:rPr lang="ru-RU" dirty="0"/>
              <a:t>.  Этот  </a:t>
            </a:r>
            <a:r>
              <a:rPr lang="ru-RU" dirty="0" smtClean="0"/>
              <a:t>метод избавляет  строку  </a:t>
            </a:r>
            <a:r>
              <a:rPr lang="ru-RU" dirty="0"/>
              <a:t>от  всех  примыкающих  справа </a:t>
            </a:r>
            <a:r>
              <a:rPr lang="ru-RU" dirty="0" smtClean="0"/>
              <a:t>пробельных символов, </a:t>
            </a:r>
            <a:r>
              <a:rPr lang="ru-RU" dirty="0"/>
              <a:t>в число которых входят про-</a:t>
            </a:r>
          </a:p>
          <a:p>
            <a:r>
              <a:rPr lang="ru-RU" dirty="0"/>
              <a:t>бел, символ табуляции и маркеры конца строки. Метод возвращает копию </a:t>
            </a:r>
          </a:p>
          <a:p>
            <a:r>
              <a:rPr lang="ru-RU" dirty="0"/>
              <a:t>исходной строки без этих специальных символов в конце строки.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6991" y="5195985"/>
            <a:ext cx="84060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while</a:t>
            </a:r>
            <a:r>
              <a:rPr lang="ru-RU" b="1" dirty="0"/>
              <a:t> </a:t>
            </a:r>
            <a:r>
              <a:rPr lang="ru-RU" b="1" dirty="0" err="1"/>
              <a:t>line</a:t>
            </a:r>
            <a:r>
              <a:rPr lang="ru-RU" b="1" dirty="0"/>
              <a:t> != "":</a:t>
            </a:r>
          </a:p>
          <a:p>
            <a:r>
              <a:rPr lang="ru-RU" dirty="0"/>
              <a:t>    </a:t>
            </a:r>
            <a:r>
              <a:rPr lang="ru-RU" dirty="0">
                <a:solidFill>
                  <a:srgbClr val="FF0000"/>
                </a:solidFill>
              </a:rPr>
              <a:t># Удаляем символы конца строки и отображаем строку на экране</a:t>
            </a:r>
          </a:p>
          <a:p>
            <a:r>
              <a:rPr lang="ru-RU" dirty="0"/>
              <a:t>    </a:t>
            </a:r>
            <a:r>
              <a:rPr lang="ru-RU" b="1" dirty="0" err="1"/>
              <a:t>line</a:t>
            </a:r>
            <a:r>
              <a:rPr lang="ru-RU" b="1" dirty="0"/>
              <a:t> = </a:t>
            </a:r>
            <a:r>
              <a:rPr lang="ru-RU" b="1" dirty="0" err="1"/>
              <a:t>line.rstrip</a:t>
            </a:r>
            <a:r>
              <a:rPr lang="ru-RU" b="1" dirty="0"/>
              <a:t>() </a:t>
            </a:r>
          </a:p>
        </p:txBody>
      </p:sp>
    </p:spTree>
    <p:extLst>
      <p:ext uri="{BB962C8B-B14F-4D97-AF65-F5344CB8AC3E}">
        <p14:creationId xmlns:p14="http://schemas.microsoft.com/office/powerpoint/2010/main" val="2032136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20688"/>
            <a:ext cx="849694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u="sng" dirty="0" smtClean="0">
                <a:solidFill>
                  <a:schemeClr val="bg2"/>
                </a:solidFill>
              </a:rPr>
              <a:t>Недостатки</a:t>
            </a:r>
            <a:endParaRPr lang="en-US" sz="2600" b="1" u="sng" dirty="0" smtClean="0">
              <a:solidFill>
                <a:schemeClr val="bg2"/>
              </a:solidFill>
            </a:endParaRPr>
          </a:p>
          <a:p>
            <a:endParaRPr lang="en-US" sz="2600" dirty="0" smtClean="0"/>
          </a:p>
          <a:p>
            <a:r>
              <a:rPr lang="en-US" sz="2600" dirty="0" smtClean="0"/>
              <a:t>	</a:t>
            </a:r>
            <a:r>
              <a:rPr lang="ru-RU" sz="2600" dirty="0" smtClean="0"/>
              <a:t>1.</a:t>
            </a:r>
            <a:r>
              <a:rPr lang="en-US" sz="2600" dirty="0" smtClean="0"/>
              <a:t> </a:t>
            </a:r>
            <a:r>
              <a:rPr lang="ru-RU" sz="2600" dirty="0" smtClean="0"/>
              <a:t>Интерпретируемая </a:t>
            </a:r>
            <a:r>
              <a:rPr lang="ru-RU" sz="2600" dirty="0"/>
              <a:t>программа не может выполняться отдельно без программы-интерпретатора. </a:t>
            </a:r>
          </a:p>
          <a:p>
            <a:r>
              <a:rPr lang="en-US" sz="2600" dirty="0" smtClean="0"/>
              <a:t>	</a:t>
            </a:r>
            <a:r>
              <a:rPr lang="ru-RU" sz="2600" dirty="0" smtClean="0"/>
              <a:t>2.</a:t>
            </a:r>
            <a:r>
              <a:rPr lang="en-US" sz="2600" dirty="0" smtClean="0"/>
              <a:t> </a:t>
            </a:r>
            <a:r>
              <a:rPr lang="ru-RU" sz="2600" dirty="0" smtClean="0"/>
              <a:t>Интерпретируемая </a:t>
            </a:r>
            <a:r>
              <a:rPr lang="ru-RU" sz="2600" dirty="0"/>
              <a:t>программа выполняется медленнее, поскольку промежуточный анализ исходного кода и планирование его выполнения требуют дополнительного времени в сравнении с непосредственным исполнением машинного кода</a:t>
            </a:r>
          </a:p>
          <a:p>
            <a:r>
              <a:rPr lang="en-US" sz="2600" dirty="0" smtClean="0"/>
              <a:t>	</a:t>
            </a:r>
            <a:r>
              <a:rPr lang="ru-RU" sz="2600" dirty="0" smtClean="0"/>
              <a:t>3.</a:t>
            </a:r>
            <a:r>
              <a:rPr lang="en-US" sz="2600" dirty="0" smtClean="0"/>
              <a:t> </a:t>
            </a:r>
            <a:r>
              <a:rPr lang="ru-RU" sz="2600" dirty="0" smtClean="0"/>
              <a:t>Практически </a:t>
            </a:r>
            <a:r>
              <a:rPr lang="ru-RU" sz="2600" dirty="0"/>
              <a:t>отсутствует оптимизация кода, что приводит к дополнительным потерям в скорости работы интерпретируемых программ</a:t>
            </a:r>
          </a:p>
        </p:txBody>
      </p:sp>
    </p:spTree>
    <p:extLst>
      <p:ext uri="{BB962C8B-B14F-4D97-AF65-F5344CB8AC3E}">
        <p14:creationId xmlns:p14="http://schemas.microsoft.com/office/powerpoint/2010/main" val="286227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/>
          <a:lstStyle/>
          <a:p>
            <a:r>
              <a:rPr lang="ru-RU" sz="3200" dirty="0" smtClean="0">
                <a:solidFill>
                  <a:schemeClr val="bg2"/>
                </a:solidFill>
              </a:rPr>
              <a:t>Запись в файл</a:t>
            </a:r>
            <a:endParaRPr lang="ru-RU" sz="3200" dirty="0">
              <a:solidFill>
                <a:schemeClr val="bg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1046764"/>
            <a:ext cx="8229600" cy="3886200"/>
          </a:xfrm>
        </p:spPr>
        <p:txBody>
          <a:bodyPr/>
          <a:lstStyle/>
          <a:p>
            <a:r>
              <a:rPr lang="ru-RU" sz="2000" dirty="0"/>
              <a:t>Для удобства работы с файлами может использоваться конструкция </a:t>
            </a:r>
            <a:r>
              <a:rPr lang="en-US" sz="2000" b="1" dirty="0"/>
              <a:t>with</a:t>
            </a:r>
            <a:r>
              <a:rPr lang="en-US" sz="2000" dirty="0"/>
              <a:t>, </a:t>
            </a:r>
            <a:r>
              <a:rPr lang="ru-RU" sz="2000" dirty="0"/>
              <a:t>которая автоматически закрывает файл после выполнения блока кода. Для записи в файл используется метод </a:t>
            </a:r>
            <a:r>
              <a:rPr lang="ru-RU" sz="2000" b="1" dirty="0" err="1"/>
              <a:t>write</a:t>
            </a:r>
            <a:r>
              <a:rPr lang="ru-RU" sz="2000" dirty="0"/>
              <a:t>. Этот метод принимает  в  качестве  входного  параметра  строку,  которая  будет  записана </a:t>
            </a:r>
            <a:r>
              <a:rPr lang="ru-RU" sz="2000" dirty="0" smtClean="0"/>
              <a:t>в</a:t>
            </a:r>
            <a:r>
              <a:rPr lang="ru-RU" sz="2000" dirty="0"/>
              <a:t> открытый файл. Данные других типов могут быть преобразованы в </a:t>
            </a:r>
            <a:r>
              <a:rPr lang="ru-RU" sz="2000" dirty="0" smtClean="0"/>
              <a:t>строковый </a:t>
            </a:r>
            <a:r>
              <a:rPr lang="ru-RU" sz="2000" dirty="0"/>
              <a:t>тип при помощи функции </a:t>
            </a:r>
            <a:r>
              <a:rPr lang="ru-RU" sz="2000" b="1" dirty="0" err="1"/>
              <a:t>str</a:t>
            </a:r>
            <a:r>
              <a:rPr lang="ru-RU" sz="2000" dirty="0"/>
              <a:t>. </a:t>
            </a:r>
          </a:p>
          <a:p>
            <a:endParaRPr lang="ru-RU" sz="2000" dirty="0"/>
          </a:p>
          <a:p>
            <a:r>
              <a:rPr lang="en-US" sz="2000" b="1" dirty="0" err="1" smtClean="0"/>
              <a:t>my_count</a:t>
            </a:r>
            <a:r>
              <a:rPr lang="en-US" sz="2000" b="1" dirty="0" smtClean="0"/>
              <a:t> </a:t>
            </a:r>
            <a:r>
              <a:rPr lang="en-US" sz="2000" b="1" dirty="0"/>
              <a:t>= 10</a:t>
            </a:r>
          </a:p>
          <a:p>
            <a:r>
              <a:rPr lang="en-US" sz="2000" b="1" dirty="0"/>
              <a:t>with open("Output.txt", "w") as </a:t>
            </a:r>
            <a:r>
              <a:rPr lang="en-US" sz="2000" b="1" dirty="0" err="1"/>
              <a:t>text_file</a:t>
            </a:r>
            <a:r>
              <a:rPr lang="en-US" sz="2000" b="1" dirty="0"/>
              <a:t>:</a:t>
            </a:r>
          </a:p>
          <a:p>
            <a:r>
              <a:rPr lang="en-US" sz="2000" b="1" dirty="0" err="1" smtClean="0"/>
              <a:t>text_file.write</a:t>
            </a:r>
            <a:r>
              <a:rPr lang="en-US" sz="2000" b="1" dirty="0"/>
              <a:t>("</a:t>
            </a:r>
            <a:r>
              <a:rPr lang="ru-RU" sz="2000" b="1" dirty="0"/>
              <a:t>Количество покупок: " + </a:t>
            </a:r>
            <a:r>
              <a:rPr lang="en-US" sz="2000" b="1" dirty="0" err="1" smtClean="0"/>
              <a:t>str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my_count</a:t>
            </a:r>
            <a:r>
              <a:rPr lang="en-US" sz="2000" b="1" dirty="0"/>
              <a:t>))</a:t>
            </a:r>
          </a:p>
          <a:p>
            <a:pPr marL="0" indent="0">
              <a:buNone/>
            </a:pPr>
            <a:r>
              <a:rPr lang="ru-RU" sz="2400" dirty="0" smtClean="0"/>
              <a:t>В результате в </a:t>
            </a:r>
            <a:r>
              <a:rPr lang="ru-RU" sz="2400" dirty="0"/>
              <a:t>файл </a:t>
            </a:r>
            <a:r>
              <a:rPr lang="en-US" sz="2400" b="1" dirty="0"/>
              <a:t>Output.txt </a:t>
            </a:r>
            <a:r>
              <a:rPr lang="ru-RU" sz="2400" dirty="0" smtClean="0"/>
              <a:t>будет </a:t>
            </a:r>
            <a:r>
              <a:rPr lang="ru-RU" sz="2400" dirty="0"/>
              <a:t>записана строка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Количество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покупок: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80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14953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81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4868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5523" y="3965000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Метод </a:t>
            </a:r>
            <a:r>
              <a:rPr lang="ru-RU" sz="2000" b="1" dirty="0" err="1"/>
              <a:t>write</a:t>
            </a:r>
            <a:r>
              <a:rPr lang="ru-RU" sz="2000" dirty="0"/>
              <a:t> автоматически не вставляет </a:t>
            </a:r>
            <a:r>
              <a:rPr lang="ru-RU" sz="2000" dirty="0" smtClean="0"/>
              <a:t>символ </a:t>
            </a:r>
            <a:r>
              <a:rPr lang="ru-RU" sz="2000" dirty="0"/>
              <a:t>перевода строки при записи в файл. И</a:t>
            </a:r>
            <a:r>
              <a:rPr lang="ru-RU" sz="2000" dirty="0" smtClean="0"/>
              <a:t>спользуем </a:t>
            </a:r>
            <a:r>
              <a:rPr lang="ru-RU" sz="2000" dirty="0"/>
              <a:t>сочетание  символов </a:t>
            </a:r>
            <a:r>
              <a:rPr lang="ru-RU" sz="2000" b="1" dirty="0"/>
              <a:t>\n</a:t>
            </a:r>
            <a:r>
              <a:rPr lang="ru-RU" sz="2000" dirty="0"/>
              <a:t> для </a:t>
            </a:r>
            <a:r>
              <a:rPr lang="ru-RU" sz="2000" dirty="0" smtClean="0"/>
              <a:t>обозначения </a:t>
            </a:r>
            <a:r>
              <a:rPr lang="ru-RU" sz="2000" dirty="0"/>
              <a:t>маркера конца строки. </a:t>
            </a:r>
            <a:endParaRPr lang="ru-RU" sz="2000" dirty="0" smtClean="0"/>
          </a:p>
          <a:p>
            <a:r>
              <a:rPr lang="ru-RU" sz="2000" b="1" dirty="0" smtClean="0">
                <a:solidFill>
                  <a:schemeClr val="bg2"/>
                </a:solidFill>
              </a:rPr>
              <a:t>Пример:</a:t>
            </a:r>
          </a:p>
          <a:p>
            <a:r>
              <a:rPr lang="ru-RU" sz="2000" dirty="0"/>
              <a:t>З</a:t>
            </a:r>
            <a:r>
              <a:rPr lang="ru-RU" sz="2000" dirty="0" smtClean="0"/>
              <a:t>апишем в создаваемый файл числа </a:t>
            </a:r>
            <a:r>
              <a:rPr lang="ru-RU" sz="2000" dirty="0"/>
              <a:t>от единицы до </a:t>
            </a:r>
            <a:r>
              <a:rPr lang="en-US" sz="2000" b="1" dirty="0" smtClean="0"/>
              <a:t>N. N </a:t>
            </a:r>
            <a:r>
              <a:rPr lang="ru-RU" sz="2000" dirty="0" smtClean="0"/>
              <a:t>ввести с клавиатуры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1352" y="548680"/>
            <a:ext cx="809907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Когда файл открывается в режиме записи (</a:t>
            </a:r>
            <a:r>
              <a:rPr lang="en-US" sz="2400" b="1" dirty="0"/>
              <a:t>"w”</a:t>
            </a:r>
            <a:r>
              <a:rPr lang="ru-RU" sz="2400" b="1" dirty="0"/>
              <a:t>)</a:t>
            </a:r>
            <a:r>
              <a:rPr lang="ru-RU" sz="2400" dirty="0"/>
              <a:t>, происходит создание </a:t>
            </a:r>
            <a:r>
              <a:rPr lang="ru-RU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нового файла</a:t>
            </a:r>
            <a:r>
              <a:rPr lang="ru-RU" sz="2400" dirty="0"/>
              <a:t>. В случае если файл с таким именем уже существует, он будет предварительно удален, а все данные, содержащиеся в нем, будут потеряны. </a:t>
            </a:r>
          </a:p>
          <a:p>
            <a:r>
              <a:rPr lang="ru-RU" sz="2400" dirty="0"/>
              <a:t>Если открыть существующий файл в режиме добавления</a:t>
            </a:r>
            <a:r>
              <a:rPr lang="en-US" sz="2400" dirty="0"/>
              <a:t> </a:t>
            </a:r>
            <a:r>
              <a:rPr lang="ru-RU" sz="2400" dirty="0"/>
              <a:t>(</a:t>
            </a:r>
            <a:r>
              <a:rPr lang="en-US" sz="2400" b="1" dirty="0"/>
              <a:t>“a”</a:t>
            </a:r>
            <a:r>
              <a:rPr lang="ru-RU" sz="2400" b="1" dirty="0"/>
              <a:t>)</a:t>
            </a:r>
            <a:r>
              <a:rPr lang="ru-RU" sz="2400" dirty="0"/>
              <a:t>, данные, которые будут записываться в него, будут добавляться в конец файла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5227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82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548680"/>
            <a:ext cx="8136904" cy="30243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3717032"/>
            <a:ext cx="36141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Назовем выходной файл </a:t>
            </a:r>
            <a:r>
              <a:rPr lang="en-US" b="1" dirty="0" smtClean="0"/>
              <a:t>f75.txt</a:t>
            </a:r>
            <a:endParaRPr lang="en-US" b="1" dirty="0"/>
          </a:p>
          <a:p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4102940"/>
            <a:ext cx="7848872" cy="7662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4842163"/>
            <a:ext cx="2685714" cy="14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27719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83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692696"/>
            <a:ext cx="8788496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Рассмотрим пример совместного использования функции </a:t>
            </a:r>
          </a:p>
          <a:p>
            <a:r>
              <a:rPr lang="en-US" sz="2400" b="1" dirty="0" smtClean="0"/>
              <a:t>map</a:t>
            </a:r>
            <a:r>
              <a:rPr lang="ru-RU" sz="2400" dirty="0" smtClean="0"/>
              <a:t> и чтения из файла. </a:t>
            </a:r>
          </a:p>
          <a:p>
            <a:r>
              <a:rPr lang="ru-RU" sz="2400" dirty="0" smtClean="0"/>
              <a:t>Пусть задан файл</a:t>
            </a:r>
            <a:r>
              <a:rPr lang="en-US" sz="2400" dirty="0"/>
              <a:t> </a:t>
            </a:r>
            <a:r>
              <a:rPr lang="en-US" sz="2400" b="1" dirty="0"/>
              <a:t>text.txt</a:t>
            </a:r>
            <a:r>
              <a:rPr lang="ru-RU" sz="2400" dirty="0" smtClean="0"/>
              <a:t> из 100 строк, каждая отображает </a:t>
            </a:r>
          </a:p>
          <a:p>
            <a:r>
              <a:rPr lang="ru-RU" sz="2400" dirty="0" smtClean="0"/>
              <a:t>два целых числа. Посчитать количество пар, </a:t>
            </a:r>
          </a:p>
          <a:p>
            <a:r>
              <a:rPr lang="ru-RU" sz="2400" dirty="0" smtClean="0"/>
              <a:t>произведение которых четно 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763853"/>
            <a:ext cx="3733333" cy="33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51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84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92696"/>
            <a:ext cx="8038095" cy="417646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5536" y="5085184"/>
            <a:ext cx="31979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Результаты </a:t>
            </a:r>
            <a:r>
              <a:rPr lang="ru-RU" sz="2000" dirty="0" smtClean="0"/>
              <a:t>выполнения</a:t>
            </a:r>
            <a:r>
              <a:rPr lang="en-US" sz="2000" dirty="0" smtClean="0"/>
              <a:t>: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783" y="5668542"/>
            <a:ext cx="4680520" cy="56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33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45152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bg2"/>
                </a:solidFill>
              </a:rPr>
              <a:t>Исключен</a:t>
            </a:r>
            <a:r>
              <a:rPr lang="ru-RU" sz="2400" b="1" dirty="0" smtClean="0">
                <a:solidFill>
                  <a:schemeClr val="bg2"/>
                </a:solidFill>
              </a:rPr>
              <a:t>ия</a:t>
            </a:r>
            <a:endParaRPr lang="ru-RU" sz="2400" b="1" dirty="0">
              <a:solidFill>
                <a:schemeClr val="bg2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1124744"/>
            <a:ext cx="8229600" cy="3886200"/>
          </a:xfrm>
        </p:spPr>
        <p:txBody>
          <a:bodyPr/>
          <a:lstStyle/>
          <a:p>
            <a:r>
              <a:rPr lang="ru-RU" sz="2000" dirty="0"/>
              <a:t>Во время выполнения программы много что может пойти не так: </a:t>
            </a:r>
            <a:r>
              <a:rPr lang="ru-RU" sz="2000" dirty="0" smtClean="0"/>
              <a:t>пользователь </a:t>
            </a:r>
            <a:r>
              <a:rPr lang="ru-RU" sz="2000" dirty="0"/>
              <a:t>может ввести строковое значение вместо </a:t>
            </a:r>
            <a:r>
              <a:rPr lang="ru-RU" sz="2000" dirty="0" smtClean="0"/>
              <a:t>числового или запросить </a:t>
            </a:r>
            <a:r>
              <a:rPr lang="ru-RU" sz="2000" dirty="0"/>
              <a:t>на открытие файл, которого не </a:t>
            </a:r>
            <a:r>
              <a:rPr lang="ru-RU" sz="2000" dirty="0" smtClean="0"/>
              <a:t>существует. </a:t>
            </a:r>
            <a:r>
              <a:rPr lang="ru-RU" sz="2000" dirty="0"/>
              <a:t>Все подобные ошибки </a:t>
            </a:r>
            <a:r>
              <a:rPr lang="ru-RU" sz="2000" dirty="0" smtClean="0"/>
              <a:t>называются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исключениями</a:t>
            </a:r>
            <a:r>
              <a:rPr lang="ru-RU" sz="2400" b="1" dirty="0"/>
              <a:t> (</a:t>
            </a:r>
            <a:r>
              <a:rPr lang="ru-RU" sz="2400" b="1" dirty="0" err="1"/>
              <a:t>exception</a:t>
            </a:r>
            <a:r>
              <a:rPr lang="ru-RU" sz="2400" b="1" dirty="0"/>
              <a:t>) </a:t>
            </a:r>
            <a:r>
              <a:rPr lang="ru-RU" sz="2000" dirty="0"/>
              <a:t>По умолчанию программы, </a:t>
            </a:r>
            <a:r>
              <a:rPr lang="ru-RU" sz="2000" dirty="0" smtClean="0"/>
              <a:t>на </a:t>
            </a:r>
            <a:r>
              <a:rPr lang="ru-RU" sz="2000" dirty="0"/>
              <a:t>языке Python, прекращают свое выполнение </a:t>
            </a:r>
            <a:endParaRPr lang="ru-RU" sz="2000" dirty="0" smtClean="0"/>
          </a:p>
          <a:p>
            <a:r>
              <a:rPr lang="ru-RU" sz="2000" dirty="0" smtClean="0"/>
              <a:t>Во избежание этого </a:t>
            </a:r>
            <a:r>
              <a:rPr lang="ru-RU" sz="2000" dirty="0"/>
              <a:t>используются </a:t>
            </a:r>
            <a:r>
              <a:rPr lang="ru-RU" sz="2000" dirty="0" smtClean="0"/>
              <a:t>ключевые слова </a:t>
            </a:r>
            <a:r>
              <a:rPr lang="en-US" sz="2000" b="1" dirty="0"/>
              <a:t>try </a:t>
            </a:r>
            <a:r>
              <a:rPr lang="ru-RU" sz="2000" b="1" dirty="0"/>
              <a:t>и </a:t>
            </a:r>
            <a:r>
              <a:rPr lang="en-US" sz="2000" b="1" dirty="0" smtClean="0"/>
              <a:t>except</a:t>
            </a:r>
            <a:endParaRPr lang="ru-RU" sz="2000" b="1" dirty="0" smtClean="0"/>
          </a:p>
          <a:p>
            <a:r>
              <a:rPr lang="ru-RU" sz="2000" dirty="0" smtClean="0"/>
              <a:t>Рассмотрим</a:t>
            </a:r>
            <a:r>
              <a:rPr lang="ru-RU" sz="2000" b="1" dirty="0" smtClean="0"/>
              <a:t> </a:t>
            </a:r>
            <a:r>
              <a:rPr lang="ru-RU" sz="2000" dirty="0" smtClean="0"/>
              <a:t>исключение</a:t>
            </a:r>
            <a:r>
              <a:rPr lang="ru-RU" sz="2000" b="1" dirty="0" smtClean="0"/>
              <a:t> </a:t>
            </a:r>
            <a:r>
              <a:rPr lang="en-US" sz="2000" b="1" dirty="0" err="1" smtClean="0"/>
              <a:t>FileNotFoundError</a:t>
            </a:r>
            <a:endParaRPr lang="ru-RU" sz="2000" b="1" dirty="0" smtClean="0"/>
          </a:p>
          <a:p>
            <a:endParaRPr lang="ru-RU" sz="20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85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60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86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92696"/>
            <a:ext cx="8424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# Запрашиваем имя файла у пользователя</a:t>
            </a:r>
          </a:p>
          <a:p>
            <a:r>
              <a:rPr lang="ru-RU" b="1" dirty="0" err="1"/>
              <a:t>fname</a:t>
            </a:r>
            <a:r>
              <a:rPr lang="ru-RU" b="1" dirty="0"/>
              <a:t> = </a:t>
            </a:r>
            <a:r>
              <a:rPr lang="ru-RU" b="1" dirty="0" err="1"/>
              <a:t>input</a:t>
            </a:r>
            <a:r>
              <a:rPr lang="ru-RU" b="1" dirty="0"/>
              <a:t>("Введите имя файла: </a:t>
            </a:r>
            <a:r>
              <a:rPr lang="ru-RU" dirty="0"/>
              <a:t>")</a:t>
            </a:r>
          </a:p>
          <a:p>
            <a:r>
              <a:rPr lang="ru-RU" dirty="0">
                <a:solidFill>
                  <a:srgbClr val="FF0000"/>
                </a:solidFill>
              </a:rPr>
              <a:t># Попытка открыть файл</a:t>
            </a:r>
          </a:p>
          <a:p>
            <a:r>
              <a:rPr lang="ru-RU" b="1" dirty="0" err="1"/>
              <a:t>try</a:t>
            </a:r>
            <a:r>
              <a:rPr lang="ru-RU" b="1" dirty="0"/>
              <a:t>:</a:t>
            </a:r>
          </a:p>
          <a:p>
            <a:r>
              <a:rPr lang="ru-RU" b="1" dirty="0"/>
              <a:t>    </a:t>
            </a:r>
            <a:r>
              <a:rPr lang="ru-RU" b="1" dirty="0" err="1"/>
              <a:t>inf</a:t>
            </a:r>
            <a:r>
              <a:rPr lang="ru-RU" b="1" dirty="0"/>
              <a:t> = </a:t>
            </a:r>
            <a:r>
              <a:rPr lang="ru-RU" b="1" dirty="0" err="1"/>
              <a:t>open</a:t>
            </a:r>
            <a:r>
              <a:rPr lang="ru-RU" b="1" dirty="0"/>
              <a:t>(</a:t>
            </a:r>
            <a:r>
              <a:rPr lang="ru-RU" b="1" dirty="0" err="1"/>
              <a:t>fname</a:t>
            </a:r>
            <a:r>
              <a:rPr lang="ru-RU" b="1" dirty="0"/>
              <a:t>, "r")</a:t>
            </a:r>
          </a:p>
          <a:p>
            <a:r>
              <a:rPr lang="ru-RU" b="1" dirty="0" err="1"/>
              <a:t>except</a:t>
            </a:r>
            <a:r>
              <a:rPr lang="ru-RU" b="1" dirty="0"/>
              <a:t> </a:t>
            </a:r>
            <a:r>
              <a:rPr lang="ru-RU" b="1" dirty="0" err="1"/>
              <a:t>FileNotFoundError</a:t>
            </a:r>
            <a:r>
              <a:rPr lang="ru-RU" b="1" dirty="0"/>
              <a:t>:</a:t>
            </a:r>
          </a:p>
          <a:p>
            <a:r>
              <a:rPr lang="ru-RU" dirty="0"/>
              <a:t> </a:t>
            </a:r>
            <a:r>
              <a:rPr lang="en-US" dirty="0" smtClean="0"/>
              <a:t>“””</a:t>
            </a:r>
            <a:r>
              <a:rPr lang="ru-RU" dirty="0" smtClean="0"/>
              <a:t> </a:t>
            </a:r>
            <a:r>
              <a:rPr lang="ru-RU" dirty="0">
                <a:solidFill>
                  <a:srgbClr val="FF0000"/>
                </a:solidFill>
              </a:rPr>
              <a:t>Показываем сообщение и выходим из программы, если возникла проблема при открытии </a:t>
            </a:r>
            <a:r>
              <a:rPr lang="ru-RU" dirty="0" smtClean="0">
                <a:solidFill>
                  <a:srgbClr val="FF0000"/>
                </a:solidFill>
              </a:rPr>
              <a:t>файла</a:t>
            </a:r>
            <a:r>
              <a:rPr lang="ru-RU" dirty="0" smtClean="0"/>
              <a:t> </a:t>
            </a:r>
            <a:r>
              <a:rPr lang="en-US" dirty="0" smtClean="0"/>
              <a:t>“””</a:t>
            </a:r>
            <a:r>
              <a:rPr lang="ru-RU" dirty="0" smtClean="0"/>
              <a:t> </a:t>
            </a:r>
            <a:r>
              <a:rPr lang="ru-RU" dirty="0"/>
              <a:t> </a:t>
            </a:r>
            <a:endParaRPr lang="ru-RU" dirty="0" smtClean="0"/>
          </a:p>
          <a:p>
            <a:r>
              <a:rPr lang="ru-RU" b="1" dirty="0" smtClean="0"/>
              <a:t>print</a:t>
            </a:r>
            <a:r>
              <a:rPr lang="ru-RU" b="1" dirty="0"/>
              <a:t>("Невозможно открыть </a:t>
            </a:r>
            <a:r>
              <a:rPr lang="ru-RU" b="1" dirty="0" smtClean="0"/>
              <a:t>файл</a:t>
            </a:r>
            <a:r>
              <a:rPr lang="en-US" b="1" dirty="0" smtClean="0"/>
              <a:t>”, </a:t>
            </a:r>
            <a:r>
              <a:rPr lang="ru-RU" b="1" dirty="0" smtClean="0"/>
              <a:t> </a:t>
            </a:r>
            <a:r>
              <a:rPr lang="en-US" b="1" dirty="0" err="1" smtClean="0"/>
              <a:t>fname</a:t>
            </a:r>
            <a:r>
              <a:rPr lang="en-US" b="1" dirty="0" smtClean="0"/>
              <a:t>, “</a:t>
            </a:r>
            <a:r>
              <a:rPr lang="ru-RU" b="1" dirty="0" smtClean="0"/>
              <a:t>Выходим</a:t>
            </a:r>
            <a:r>
              <a:rPr lang="ru-RU" b="1" dirty="0"/>
              <a:t>...")</a:t>
            </a:r>
          </a:p>
          <a:p>
            <a:r>
              <a:rPr lang="ru-RU" b="1" dirty="0" err="1" smtClean="0"/>
              <a:t>quit</a:t>
            </a:r>
            <a:r>
              <a:rPr lang="ru-RU" b="1" dirty="0" smtClean="0"/>
              <a:t>()</a:t>
            </a:r>
            <a:r>
              <a:rPr lang="en-US" b="1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# </a:t>
            </a:r>
            <a:r>
              <a:rPr lang="ru-RU" dirty="0" smtClean="0">
                <a:solidFill>
                  <a:srgbClr val="FF0000"/>
                </a:solidFill>
              </a:rPr>
              <a:t>инструкция завершения программы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231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87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335846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Организуем цикл</a:t>
            </a:r>
            <a:r>
              <a:rPr lang="ru-RU" sz="2000" dirty="0"/>
              <a:t>, успешный выход из которого возможен только после ввода </a:t>
            </a:r>
            <a:r>
              <a:rPr lang="ru-RU" sz="2000" dirty="0" smtClean="0"/>
              <a:t>корректного </a:t>
            </a:r>
            <a:r>
              <a:rPr lang="ru-RU" sz="2000" dirty="0"/>
              <a:t>имени файла. </a:t>
            </a:r>
            <a:endParaRPr lang="ru-RU" sz="2000" dirty="0" smtClean="0"/>
          </a:p>
          <a:p>
            <a:r>
              <a:rPr lang="ru-RU" sz="2000" dirty="0" smtClean="0"/>
              <a:t>Обратите </a:t>
            </a:r>
            <a:r>
              <a:rPr lang="ru-RU" sz="2000" dirty="0"/>
              <a:t>внимание, что оба блока – </a:t>
            </a:r>
            <a:r>
              <a:rPr lang="en-US" sz="2000" dirty="0"/>
              <a:t>try </a:t>
            </a:r>
            <a:r>
              <a:rPr lang="ru-RU" sz="2000" dirty="0"/>
              <a:t>и </a:t>
            </a:r>
            <a:r>
              <a:rPr lang="en-US" sz="2000" dirty="0"/>
              <a:t>except – </a:t>
            </a:r>
            <a:r>
              <a:rPr lang="ru-RU" sz="2000" dirty="0"/>
              <a:t>на-</a:t>
            </a:r>
          </a:p>
          <a:p>
            <a:r>
              <a:rPr lang="ru-RU" sz="2000" dirty="0" err="1"/>
              <a:t>ходятся</a:t>
            </a:r>
            <a:r>
              <a:rPr lang="ru-RU" sz="2000" dirty="0"/>
              <a:t> внутри цикла </a:t>
            </a:r>
            <a:r>
              <a:rPr lang="en-US" sz="2000" dirty="0"/>
              <a:t>while.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700808"/>
            <a:ext cx="6952381" cy="28095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4941168"/>
            <a:ext cx="4342857" cy="11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83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2"/>
                </a:solidFill>
              </a:rPr>
              <a:t>Понятие алгоритма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094584"/>
          </a:xfrm>
        </p:spPr>
        <p:txBody>
          <a:bodyPr/>
          <a:lstStyle/>
          <a:p>
            <a:pPr lvl="0">
              <a:lnSpc>
                <a:spcPct val="80000"/>
              </a:lnSpc>
              <a:buClr>
                <a:srgbClr val="00007D"/>
              </a:buClr>
            </a:pP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</a:rPr>
              <a:t>Алгоритм</a:t>
            </a:r>
            <a:r>
              <a:rPr lang="ru-RU" sz="2800" dirty="0" smtClean="0">
                <a:solidFill>
                  <a:schemeClr val="accent1">
                    <a:lumMod val="25000"/>
                  </a:schemeClr>
                </a:solidFill>
              </a:rPr>
              <a:t> - </a:t>
            </a:r>
            <a:r>
              <a:rPr lang="ru-RU" sz="2800" dirty="0" smtClean="0">
                <a:solidFill>
                  <a:srgbClr val="000000"/>
                </a:solidFill>
              </a:rPr>
              <a:t>точный </a:t>
            </a:r>
            <a:r>
              <a:rPr lang="ru-RU" sz="2800" dirty="0">
                <a:solidFill>
                  <a:srgbClr val="000000"/>
                </a:solidFill>
              </a:rPr>
              <a:t>набор </a:t>
            </a: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</a:rPr>
              <a:t>инструкций</a:t>
            </a:r>
            <a:r>
              <a:rPr lang="ru-RU" sz="2800" dirty="0" smtClean="0">
                <a:solidFill>
                  <a:srgbClr val="000000"/>
                </a:solidFill>
              </a:rPr>
              <a:t>, </a:t>
            </a:r>
            <a:r>
              <a:rPr lang="ru-RU" sz="2800" dirty="0">
                <a:solidFill>
                  <a:srgbClr val="000000"/>
                </a:solidFill>
              </a:rPr>
              <a:t>описывающих порядок действий </a:t>
            </a:r>
            <a:r>
              <a:rPr lang="ru-RU" sz="2800" dirty="0">
                <a:solidFill>
                  <a:srgbClr val="008000"/>
                </a:solidFill>
              </a:rPr>
              <a:t>исполнителя </a:t>
            </a:r>
            <a:r>
              <a:rPr lang="ru-RU" sz="2800" dirty="0">
                <a:solidFill>
                  <a:srgbClr val="000000"/>
                </a:solidFill>
              </a:rPr>
              <a:t>для достижения результата </a:t>
            </a: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</a:rPr>
              <a:t>решения задачи</a:t>
            </a:r>
            <a:r>
              <a:rPr lang="ru-RU" sz="2800" dirty="0">
                <a:solidFill>
                  <a:srgbClr val="000000"/>
                </a:solidFill>
              </a:rPr>
              <a:t> за </a:t>
            </a:r>
            <a:r>
              <a:rPr lang="ru-RU" sz="2800" dirty="0">
                <a:solidFill>
                  <a:srgbClr val="CC0099"/>
                </a:solidFill>
              </a:rPr>
              <a:t>конечное </a:t>
            </a:r>
            <a:r>
              <a:rPr lang="ru-RU" sz="2800" dirty="0" smtClean="0">
                <a:solidFill>
                  <a:srgbClr val="000000"/>
                </a:solidFill>
              </a:rPr>
              <a:t>время.</a:t>
            </a:r>
          </a:p>
          <a:p>
            <a:pPr>
              <a:lnSpc>
                <a:spcPct val="80000"/>
              </a:lnSpc>
              <a:buClr>
                <a:srgbClr val="00007D"/>
              </a:buClr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Слово </a:t>
            </a:r>
            <a:r>
              <a:rPr lang="ru-RU" sz="2800" b="1" dirty="0">
                <a:solidFill>
                  <a:schemeClr val="accent1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«</a:t>
            </a:r>
            <a:r>
              <a:rPr lang="ru-RU" sz="2800" b="1" i="1" dirty="0">
                <a:solidFill>
                  <a:schemeClr val="accent1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алгоритм</a:t>
            </a:r>
            <a:r>
              <a:rPr lang="ru-RU" sz="2800" b="1" dirty="0">
                <a:solidFill>
                  <a:schemeClr val="accent1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»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появилось в средние века, когда европейцы познакомились со способами выполнения арифметических действий в десятичной системе счисления, описанными узбекским математиком </a:t>
            </a:r>
            <a:r>
              <a:rPr lang="ru-RU" sz="2800" b="1" dirty="0" err="1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Мухамедом</a:t>
            </a:r>
            <a:r>
              <a:rPr lang="ru-RU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бен Аль-Хорезми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(«аль-Хорезми» – человек из города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Хорезми). </a:t>
            </a:r>
            <a:endParaRPr lang="ru-RU" sz="2800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88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17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2"/>
                </a:solidFill>
              </a:rPr>
              <a:t>Понятие алгоритма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80000"/>
              </a:lnSpc>
              <a:buClr>
                <a:srgbClr val="00007D"/>
              </a:buClr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Слово </a:t>
            </a:r>
            <a:r>
              <a:rPr lang="ru-RU" sz="2800" i="1" dirty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алгоритм</a:t>
            </a:r>
            <a:r>
              <a:rPr lang="ru-RU" sz="2800" dirty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есть результат европейского произношения слов </a:t>
            </a:r>
            <a:r>
              <a:rPr lang="ru-RU" sz="2800" i="1" dirty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аль-Хорезми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Первоначально под алгоритмом понимали способ выполнения арифметических действий над десятичными числами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дальнейшем это понятие стали использовать для обозначения любой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последовательности действий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приводящей к решению поставленной задачи.</a:t>
            </a: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endParaRPr lang="ru-RU" sz="2800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89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51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3F737-10D9-4F21-AB68-312D02208E34}" type="slidenum">
              <a:rPr lang="ru-RU" smtClean="0">
                <a:solidFill>
                  <a:srgbClr val="000000"/>
                </a:solidFill>
              </a:rPr>
              <a:pPr/>
              <a:t>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48680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202124"/>
                </a:solidFill>
                <a:latin typeface="arial" panose="020B0604020202020204" pitchFamily="34" charset="0"/>
              </a:rPr>
              <a:t> </a:t>
            </a:r>
            <a:r>
              <a:rPr lang="ru-RU" sz="2400" b="1" dirty="0" smtClean="0">
                <a:solidFill>
                  <a:srgbClr val="202124"/>
                </a:solidFill>
                <a:latin typeface="arial" panose="020B0604020202020204" pitchFamily="34" charset="0"/>
              </a:rPr>
              <a:t>Байт</a:t>
            </a:r>
            <a:r>
              <a:rPr lang="ru-RU" sz="2400" dirty="0" smtClean="0">
                <a:solidFill>
                  <a:srgbClr val="202124"/>
                </a:solidFill>
                <a:latin typeface="arial" panose="020B0604020202020204" pitchFamily="34" charset="0"/>
              </a:rPr>
              <a:t>-</a:t>
            </a:r>
            <a:r>
              <a:rPr lang="ru-RU" sz="2400" b="1" dirty="0" smtClean="0">
                <a:solidFill>
                  <a:srgbClr val="202124"/>
                </a:solidFill>
                <a:latin typeface="arial" panose="020B0604020202020204" pitchFamily="34" charset="0"/>
              </a:rPr>
              <a:t>код</a:t>
            </a:r>
            <a:r>
              <a:rPr lang="ru-RU" sz="2400" dirty="0">
                <a:solidFill>
                  <a:srgbClr val="202124"/>
                </a:solidFill>
                <a:latin typeface="arial" panose="020B0604020202020204" pitchFamily="34" charset="0"/>
              </a:rPr>
              <a:t> это низкоуровневое </a:t>
            </a:r>
            <a:r>
              <a:rPr lang="ru-RU" sz="2400" dirty="0" err="1">
                <a:solidFill>
                  <a:srgbClr val="202124"/>
                </a:solidFill>
                <a:latin typeface="arial" panose="020B0604020202020204" pitchFamily="34" charset="0"/>
              </a:rPr>
              <a:t>платформонезависимое</a:t>
            </a:r>
            <a:r>
              <a:rPr lang="ru-RU" sz="2400" dirty="0">
                <a:solidFill>
                  <a:srgbClr val="202124"/>
                </a:solidFill>
                <a:latin typeface="arial" panose="020B0604020202020204" pitchFamily="34" charset="0"/>
              </a:rPr>
              <a:t> представление исходного текста программы. </a:t>
            </a:r>
            <a:r>
              <a:rPr lang="ru-RU" sz="2400" b="1" dirty="0">
                <a:solidFill>
                  <a:srgbClr val="202124"/>
                </a:solidFill>
                <a:latin typeface="arial" panose="020B0604020202020204" pitchFamily="34" charset="0"/>
              </a:rPr>
              <a:t>Python</a:t>
            </a:r>
            <a:r>
              <a:rPr lang="ru-RU" sz="2400" dirty="0">
                <a:solidFill>
                  <a:srgbClr val="202124"/>
                </a:solidFill>
                <a:latin typeface="arial" panose="020B0604020202020204" pitchFamily="34" charset="0"/>
              </a:rPr>
              <a:t> транслирует каждую инструкцию в исходном коде сценария в группы инструкций </a:t>
            </a:r>
            <a:r>
              <a:rPr lang="ru-RU" sz="2400" b="1" dirty="0">
                <a:solidFill>
                  <a:srgbClr val="202124"/>
                </a:solidFill>
                <a:latin typeface="arial" panose="020B0604020202020204" pitchFamily="34" charset="0"/>
              </a:rPr>
              <a:t>байт</a:t>
            </a:r>
            <a:r>
              <a:rPr lang="ru-RU" sz="2400" dirty="0">
                <a:solidFill>
                  <a:srgbClr val="202124"/>
                </a:solidFill>
                <a:latin typeface="arial" panose="020B0604020202020204" pitchFamily="34" charset="0"/>
              </a:rPr>
              <a:t>-</a:t>
            </a:r>
            <a:r>
              <a:rPr lang="ru-RU" sz="2400" b="1" dirty="0">
                <a:solidFill>
                  <a:srgbClr val="202124"/>
                </a:solidFill>
                <a:latin typeface="arial" panose="020B0604020202020204" pitchFamily="34" charset="0"/>
              </a:rPr>
              <a:t>кода</a:t>
            </a:r>
            <a:r>
              <a:rPr lang="ru-RU" sz="2400" dirty="0">
                <a:solidFill>
                  <a:srgbClr val="202124"/>
                </a:solidFill>
                <a:latin typeface="arial" panose="020B0604020202020204" pitchFamily="34" charset="0"/>
              </a:rPr>
              <a:t> для повышения скорости выполнения программы, так как </a:t>
            </a:r>
            <a:r>
              <a:rPr lang="ru-RU" sz="2400" b="1" dirty="0">
                <a:solidFill>
                  <a:srgbClr val="202124"/>
                </a:solidFill>
                <a:latin typeface="arial" panose="020B0604020202020204" pitchFamily="34" charset="0"/>
              </a:rPr>
              <a:t>байт</a:t>
            </a:r>
            <a:r>
              <a:rPr lang="ru-RU" sz="2400" dirty="0">
                <a:solidFill>
                  <a:srgbClr val="202124"/>
                </a:solidFill>
                <a:latin typeface="arial" panose="020B0604020202020204" pitchFamily="34" charset="0"/>
              </a:rPr>
              <a:t>-</a:t>
            </a:r>
            <a:r>
              <a:rPr lang="ru-RU" sz="2400" b="1" dirty="0">
                <a:solidFill>
                  <a:srgbClr val="202124"/>
                </a:solidFill>
                <a:latin typeface="arial" panose="020B0604020202020204" pitchFamily="34" charset="0"/>
              </a:rPr>
              <a:t>код</a:t>
            </a:r>
            <a:r>
              <a:rPr lang="ru-RU" sz="2400" dirty="0">
                <a:solidFill>
                  <a:srgbClr val="202124"/>
                </a:solidFill>
                <a:latin typeface="arial" panose="020B0604020202020204" pitchFamily="34" charset="0"/>
              </a:rPr>
              <a:t> выполняется намного быстрее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9151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2"/>
                </a:solidFill>
              </a:rPr>
              <a:t>Понятие алгоритма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/>
          <a:lstStyle/>
          <a:p>
            <a:pPr lvl="0">
              <a:lnSpc>
                <a:spcPct val="80000"/>
              </a:lnSpc>
              <a:buClr>
                <a:srgbClr val="00007D"/>
              </a:buClr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Любой алгоритм существует не сам по себе, а предназначен для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определенного </a:t>
            </a:r>
            <a:r>
              <a:rPr lang="ru-RU" sz="28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исполнителя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(человека, робота, компьютера, языка программирования и т.д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.).</a:t>
            </a: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Свойством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характеризующим любого </a:t>
            </a:r>
            <a:r>
              <a:rPr lang="ru-RU" sz="28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исполнителя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является то, что он умеет выполнять некоторые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команды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Совокупность команд, которые данный исполнитель умеет выполнять, называется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системой команд исполнителя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Алгоритм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описывается в командах исполнителя, который будет его реализовывать.</a:t>
            </a:r>
            <a:endParaRPr lang="ru-RU" sz="2800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90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78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71600"/>
          </a:xfrm>
        </p:spPr>
        <p:txBody>
          <a:bodyPr/>
          <a:lstStyle/>
          <a:p>
            <a:r>
              <a:rPr lang="ru-RU" b="1" i="1" dirty="0" smtClean="0">
                <a:solidFill>
                  <a:schemeClr val="bg2"/>
                </a:solidFill>
              </a:rPr>
              <a:t>Свойства алгоритма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/>
          <a:lstStyle/>
          <a:p>
            <a:pPr lvl="0">
              <a:lnSpc>
                <a:spcPct val="80000"/>
              </a:lnSpc>
              <a:buClr>
                <a:srgbClr val="00007D"/>
              </a:buClr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Алгоритм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>
                <a:solidFill>
                  <a:srgbClr val="000000"/>
                </a:solidFill>
              </a:rPr>
              <a:t>характеризуется </a:t>
            </a:r>
            <a:r>
              <a:rPr lang="ru-RU" dirty="0" smtClean="0">
                <a:solidFill>
                  <a:srgbClr val="000000"/>
                </a:solidFill>
              </a:rPr>
              <a:t>следующими </a:t>
            </a:r>
            <a:r>
              <a:rPr lang="ru-RU" b="1" dirty="0" smtClean="0">
                <a:solidFill>
                  <a:srgbClr val="CC0099"/>
                </a:solidFill>
              </a:rPr>
              <a:t>свойствами</a:t>
            </a:r>
            <a:r>
              <a:rPr lang="ru-RU" sz="2800" b="1" dirty="0" smtClean="0">
                <a:solidFill>
                  <a:srgbClr val="CC0099"/>
                </a:solidFill>
              </a:rPr>
              <a:t>:</a:t>
            </a: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r>
              <a:rPr lang="ru-RU" b="1" dirty="0" smtClean="0">
                <a:solidFill>
                  <a:srgbClr val="000000"/>
                </a:solidFill>
              </a:rPr>
              <a:t>дискретностью</a:t>
            </a: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r>
              <a:rPr lang="ru-RU" b="1" dirty="0" smtClean="0">
                <a:solidFill>
                  <a:srgbClr val="000000"/>
                </a:solidFill>
              </a:rPr>
              <a:t>массовостью</a:t>
            </a: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r>
              <a:rPr lang="ru-RU" b="1" dirty="0" smtClean="0">
                <a:solidFill>
                  <a:srgbClr val="000000"/>
                </a:solidFill>
              </a:rPr>
              <a:t>определенностью</a:t>
            </a: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r>
              <a:rPr lang="ru-RU" b="1" dirty="0" smtClean="0">
                <a:solidFill>
                  <a:srgbClr val="000000"/>
                </a:solidFill>
              </a:rPr>
              <a:t>результативностью</a:t>
            </a: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r>
              <a:rPr lang="ru-RU" b="1" dirty="0" smtClean="0">
                <a:solidFill>
                  <a:srgbClr val="000000"/>
                </a:solidFill>
              </a:rPr>
              <a:t>формальностью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91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4810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83568"/>
          </a:xfrm>
        </p:spPr>
        <p:txBody>
          <a:bodyPr/>
          <a:lstStyle/>
          <a:p>
            <a:r>
              <a:rPr lang="ru-RU" b="1" i="1" dirty="0" smtClean="0">
                <a:solidFill>
                  <a:schemeClr val="bg2"/>
                </a:solidFill>
              </a:rPr>
              <a:t>Свойства алгоритма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/>
          <a:lstStyle/>
          <a:p>
            <a:pPr>
              <a:spcBef>
                <a:spcPts val="0"/>
              </a:spcBef>
              <a:buClr>
                <a:srgbClr val="00007D"/>
              </a:buClr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Дискретность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разрывность)</a:t>
            </a:r>
          </a:p>
          <a:p>
            <a:pPr marL="360000" indent="0">
              <a:buClr>
                <a:srgbClr val="00007D"/>
              </a:buCl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 свойство алгоритма, характеризующее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его структуру: каждый </a:t>
            </a:r>
            <a:r>
              <a:rPr lang="ru-RU" sz="2800" dirty="0" smtClean="0">
                <a:solidFill>
                  <a:srgbClr val="CC0099"/>
                </a:solidFill>
                <a:latin typeface="+mn-lt"/>
                <a:ea typeface="+mn-ea"/>
                <a:cs typeface="+mn-cs"/>
              </a:rPr>
              <a:t>шаг алгоритма </a:t>
            </a:r>
            <a:r>
              <a:rPr lang="ru-RU" sz="2800" dirty="0">
                <a:solidFill>
                  <a:srgbClr val="CC0099"/>
                </a:solidFill>
                <a:latin typeface="+mn-lt"/>
                <a:ea typeface="+mn-ea"/>
                <a:cs typeface="+mn-cs"/>
              </a:rPr>
              <a:t>состоит из отдельных законченных действий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говорят: «делится на шаги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».</a:t>
            </a:r>
          </a:p>
          <a:p>
            <a:pPr marL="360000" indent="0">
              <a:buClr>
                <a:srgbClr val="00007D"/>
              </a:buClr>
              <a:buNone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Массовость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–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применимость алгоритма ко </a:t>
            </a:r>
            <a:r>
              <a:rPr lang="ru-RU" sz="28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всем задачам рассматриваемого типа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при любых исходных данных. Например, алгоритм решения квадратного уравнения в области действительных чисел должен содержать все возможные исходы решения</a:t>
            </a: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60000" indent="0">
              <a:buClr>
                <a:srgbClr val="00007D"/>
              </a:buClr>
              <a:buNone/>
            </a:pP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60000" indent="0">
              <a:buClr>
                <a:srgbClr val="00007D"/>
              </a:buClr>
              <a:buNone/>
            </a:pPr>
            <a:endParaRPr lang="ru-RU" sz="2800" dirty="0"/>
          </a:p>
          <a:p>
            <a:pPr marL="360000" indent="0">
              <a:buClr>
                <a:srgbClr val="00007D"/>
              </a:buClr>
              <a:buNone/>
            </a:pP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60000" indent="0">
              <a:buClr>
                <a:srgbClr val="00007D"/>
              </a:buClr>
              <a:buNone/>
            </a:pP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92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9831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83568"/>
          </a:xfrm>
        </p:spPr>
        <p:txBody>
          <a:bodyPr/>
          <a:lstStyle/>
          <a:p>
            <a:r>
              <a:rPr lang="ru-RU" b="1" i="1" dirty="0" smtClean="0">
                <a:solidFill>
                  <a:schemeClr val="bg2"/>
                </a:solidFill>
              </a:rPr>
              <a:t>Свойства алгоритма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/>
          <a:lstStyle/>
          <a:p>
            <a:pPr marL="0" indent="0">
              <a:spcBef>
                <a:spcPts val="0"/>
              </a:spcBef>
              <a:buClr>
                <a:srgbClr val="00007D"/>
              </a:buClr>
              <a:buNone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Определенность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ru-RU" sz="2800" dirty="0">
                <a:solidFill>
                  <a:srgbClr val="CC0099"/>
                </a:solidFill>
                <a:latin typeface="+mn-lt"/>
                <a:ea typeface="+mn-ea"/>
                <a:cs typeface="+mn-cs"/>
              </a:rPr>
              <a:t>детерминированность,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точность)– свойство алгоритма, указывающее на том, что каждый шаг алгоритма должен быть </a:t>
            </a:r>
            <a:r>
              <a:rPr lang="ru-RU" sz="2800" b="1" dirty="0">
                <a:solidFill>
                  <a:srgbClr val="008000"/>
                </a:solidFill>
                <a:latin typeface="+mn-lt"/>
                <a:ea typeface="+mn-ea"/>
                <a:cs typeface="+mn-cs"/>
              </a:rPr>
              <a:t>строго определен </a:t>
            </a:r>
            <a:r>
              <a:rPr lang="ru-RU" sz="2800" dirty="0">
                <a:solidFill>
                  <a:srgbClr val="008000"/>
                </a:solidFill>
                <a:latin typeface="+mn-lt"/>
                <a:ea typeface="+mn-ea"/>
                <a:cs typeface="+mn-cs"/>
              </a:rPr>
              <a:t>и не должен допускать различных </a:t>
            </a:r>
            <a:r>
              <a:rPr lang="ru-RU" sz="2800" dirty="0" smtClean="0">
                <a:solidFill>
                  <a:srgbClr val="008000"/>
                </a:solidFill>
                <a:latin typeface="+mn-lt"/>
                <a:ea typeface="+mn-ea"/>
                <a:cs typeface="+mn-cs"/>
              </a:rPr>
              <a:t>толкований</a:t>
            </a:r>
            <a:r>
              <a:rPr lang="ru-RU" sz="2800" dirty="0" smtClean="0"/>
              <a:t>.</a:t>
            </a:r>
          </a:p>
          <a:p>
            <a:pPr marL="0" indent="0">
              <a:spcBef>
                <a:spcPts val="0"/>
              </a:spcBef>
              <a:buClr>
                <a:srgbClr val="00007D"/>
              </a:buClr>
              <a:buNone/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же строго должен быть определен порядок выполнения отдельных шагов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indent="0">
              <a:spcBef>
                <a:spcPts val="0"/>
              </a:spcBef>
              <a:buClr>
                <a:srgbClr val="00007D"/>
              </a:buClr>
              <a:buNone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Результативность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что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любой алгоритм должен завершаться за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конечное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(может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быть очень большое)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число шагов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spcBef>
                <a:spcPts val="0"/>
              </a:spcBef>
              <a:buClr>
                <a:srgbClr val="00007D"/>
              </a:buClr>
              <a:buNone/>
            </a:pPr>
            <a:endParaRPr lang="ru-RU" sz="2800" dirty="0"/>
          </a:p>
          <a:p>
            <a:pPr marL="360000" indent="0">
              <a:buClr>
                <a:srgbClr val="00007D"/>
              </a:buClr>
              <a:buNone/>
            </a:pP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60000" indent="0">
              <a:buClr>
                <a:srgbClr val="00007D"/>
              </a:buClr>
              <a:buNone/>
            </a:pP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93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804987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83568"/>
          </a:xfrm>
        </p:spPr>
        <p:txBody>
          <a:bodyPr/>
          <a:lstStyle/>
          <a:p>
            <a:r>
              <a:rPr lang="ru-RU" b="1" i="1" dirty="0" smtClean="0">
                <a:solidFill>
                  <a:schemeClr val="bg2"/>
                </a:solidFill>
              </a:rPr>
              <a:t>Свойства алгоритма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/>
          <a:lstStyle/>
          <a:p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Формальность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это свойство указывает на то, что любой исполнитель, способный воспринимать и выполнять инструкции алгоритма, действует 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формально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т.е. </a:t>
            </a:r>
            <a:r>
              <a:rPr lang="ru-RU" sz="2800" dirty="0">
                <a:solidFill>
                  <a:srgbClr val="CC0099"/>
                </a:solidFill>
                <a:latin typeface="+mn-lt"/>
                <a:ea typeface="+mn-ea"/>
                <a:cs typeface="+mn-cs"/>
              </a:rPr>
              <a:t>отвлекается от содержания поставленной задачи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только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строго выполняет инструкции. </a:t>
            </a:r>
            <a:endParaRPr lang="ru-RU" sz="2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60000" indent="0"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Рассуждать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«что, как и почему?» должен </a:t>
            </a:r>
            <a:r>
              <a:rPr lang="ru-RU" sz="28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разработчик алгоритма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а исполнитель формально (не думая) поочередно исполняет предложенные команды и получает необходимый результат.</a:t>
            </a:r>
          </a:p>
          <a:p>
            <a:pPr marL="360000" indent="0">
              <a:buClr>
                <a:srgbClr val="00007D"/>
              </a:buClr>
              <a:buNone/>
            </a:pP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60000" indent="0">
              <a:buClr>
                <a:srgbClr val="00007D"/>
              </a:buClr>
              <a:buNone/>
            </a:pP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94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41614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1008112"/>
          </a:xfrm>
        </p:spPr>
        <p:txBody>
          <a:bodyPr/>
          <a:lstStyle/>
          <a:p>
            <a:pPr lvl="1"/>
            <a:r>
              <a:rPr lang="ru-RU" sz="3800" b="1" i="1" dirty="0">
                <a:solidFill>
                  <a:schemeClr val="bg2">
                    <a:lumMod val="75000"/>
                  </a:schemeClr>
                </a:solidFill>
              </a:rPr>
              <a:t>Способы описания алгоритмов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/>
          <a:lstStyle/>
          <a:p>
            <a:pPr marL="0" indent="0">
              <a:spcBef>
                <a:spcPts val="0"/>
              </a:spcBef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ПСЕВДОКОД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описание структуры алгоритма на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естественном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частично формализованном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языке, позволяющее выявить основные этапы решения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задачи.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псевдокоде используются </a:t>
            </a:r>
            <a:r>
              <a:rPr lang="ru-RU" sz="2800" b="1" dirty="0">
                <a:solidFill>
                  <a:srgbClr val="CC0099"/>
                </a:solidFill>
                <a:latin typeface="+mn-lt"/>
                <a:ea typeface="+mn-ea"/>
                <a:cs typeface="+mn-cs"/>
              </a:rPr>
              <a:t>некоторые формальные конструкции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общепринятая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математи­ческая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символика. </a:t>
            </a:r>
          </a:p>
          <a:p>
            <a:pPr marL="0" indent="0">
              <a:spcBef>
                <a:spcPts val="0"/>
              </a:spcBef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Строгих синтаксических правил для записи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псевдокода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не существует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Однако в псевдокоде обычно используются некоторые конструкции, присущие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формальным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языкам, что облегчает переход от псевдокода к записи алгоритма на языке программирования. </a:t>
            </a:r>
          </a:p>
          <a:p>
            <a:pPr marL="0" indent="0">
              <a:spcBef>
                <a:spcPts val="0"/>
              </a:spcBef>
              <a:buClr>
                <a:srgbClr val="00007D"/>
              </a:buClr>
              <a:buNone/>
            </a:pP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60000" indent="0">
              <a:buClr>
                <a:srgbClr val="00007D"/>
              </a:buClr>
              <a:buNone/>
            </a:pP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95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6836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1008112"/>
          </a:xfrm>
        </p:spPr>
        <p:txBody>
          <a:bodyPr/>
          <a:lstStyle/>
          <a:p>
            <a:pPr lvl="1"/>
            <a:r>
              <a:rPr lang="ru-RU" sz="3800" b="1" i="1" dirty="0">
                <a:solidFill>
                  <a:schemeClr val="bg2">
                    <a:lumMod val="75000"/>
                  </a:schemeClr>
                </a:solidFill>
              </a:rPr>
              <a:t>Способы описания алгоритмов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/>
          <a:lstStyle/>
          <a:p>
            <a:pPr marL="0" indent="0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Приведём для примера простой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алгоритм действия пешехода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записанный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псевдокодом,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который позволит ему безопасно перейти улицу:</a:t>
            </a:r>
          </a:p>
          <a:p>
            <a:pPr marL="0" indent="0">
              <a:spcBef>
                <a:spcPts val="0"/>
              </a:spcBef>
              <a:buNone/>
            </a:pP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540000" indent="0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Подойти к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дороге.</a:t>
            </a:r>
          </a:p>
          <a:p>
            <a:pPr marL="540000" indent="0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Дождаться </a:t>
            </a:r>
            <a:r>
              <a:rPr lang="ru-RU" sz="2800" dirty="0" smtClean="0">
                <a:solidFill>
                  <a:srgbClr val="008000"/>
                </a:solidFill>
                <a:latin typeface="+mn-lt"/>
                <a:ea typeface="+mn-ea"/>
                <a:cs typeface="+mn-cs"/>
              </a:rPr>
              <a:t>зелёного сигнала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светофора.</a:t>
            </a:r>
          </a:p>
          <a:p>
            <a:pPr marL="540000" indent="0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</a:t>
            </a:r>
            <a:r>
              <a:rPr lang="ru-RU" sz="2800" dirty="0" smtClean="0">
                <a:solidFill>
                  <a:srgbClr val="CC0099"/>
                </a:solidFill>
                <a:latin typeface="+mn-lt"/>
                <a:ea typeface="+mn-ea"/>
                <a:cs typeface="+mn-cs"/>
              </a:rPr>
              <a:t>Перейти дорогу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540000" indent="0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Если впереди есть ещё одна дорога, то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перейти к шагу 1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indent="0">
              <a:spcBef>
                <a:spcPts val="0"/>
              </a:spcBef>
            </a:pP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spcBef>
                <a:spcPts val="0"/>
              </a:spcBef>
              <a:buClr>
                <a:srgbClr val="00007D"/>
              </a:buClr>
              <a:buNone/>
            </a:pP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60000" indent="0">
              <a:buClr>
                <a:srgbClr val="00007D"/>
              </a:buClr>
              <a:buNone/>
            </a:pP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96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57362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1008112"/>
          </a:xfrm>
        </p:spPr>
        <p:txBody>
          <a:bodyPr/>
          <a:lstStyle/>
          <a:p>
            <a:pPr lvl="1"/>
            <a:r>
              <a:rPr lang="ru-RU" sz="3800" b="1" i="1" dirty="0">
                <a:solidFill>
                  <a:schemeClr val="bg2">
                    <a:lumMod val="75000"/>
                  </a:schemeClr>
                </a:solidFill>
              </a:rPr>
              <a:t>Способы описания алгоритмов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/>
          <a:lstStyle/>
          <a:p>
            <a:pPr marL="0" indent="0">
              <a:spcBef>
                <a:spcPts val="0"/>
              </a:spcBef>
              <a:buClr>
                <a:srgbClr val="00007D"/>
              </a:buClr>
              <a:buNone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Блок-схема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описание структуры алгоритма с помощью </a:t>
            </a:r>
            <a:r>
              <a:rPr lang="ru-RU" sz="28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геометрических фигур с линиями-связями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показывающими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порядок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выполнения отдельных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инструкций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indent="0">
              <a:spcBef>
                <a:spcPts val="0"/>
              </a:spcBef>
              <a:buClr>
                <a:srgbClr val="00007D"/>
              </a:buClr>
              <a:buNone/>
            </a:pPr>
            <a:r>
              <a:rPr lang="ru-RU" sz="2800" dirty="0"/>
              <a:t>	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Этот способ имеет ряд преимуществ. Благодаря </a:t>
            </a:r>
            <a:r>
              <a:rPr lang="ru-RU" sz="2800" b="1" dirty="0">
                <a:solidFill>
                  <a:srgbClr val="CC0099"/>
                </a:solidFill>
                <a:latin typeface="+mn-lt"/>
                <a:ea typeface="+mn-ea"/>
                <a:cs typeface="+mn-cs"/>
              </a:rPr>
              <a:t>наглядности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он обеспечивает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«читаемость»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алгоритма.</a:t>
            </a:r>
          </a:p>
          <a:p>
            <a:pPr marL="0" indent="0">
              <a:spcBef>
                <a:spcPts val="0"/>
              </a:spcBef>
              <a:buClr>
                <a:srgbClr val="00007D"/>
              </a:buClr>
              <a:buNone/>
            </a:pPr>
            <a:r>
              <a:rPr lang="ru-RU" sz="2800" dirty="0" smtClean="0"/>
              <a:t>В текстовом процессоре </a:t>
            </a:r>
            <a:r>
              <a:rPr lang="en-US" sz="2800" b="1" dirty="0" smtClean="0"/>
              <a:t>MS Word</a:t>
            </a:r>
            <a:r>
              <a:rPr lang="ru-RU" sz="2800" dirty="0" smtClean="0">
                <a:solidFill>
                  <a:schemeClr val="tx2"/>
                </a:solidFill>
              </a:rPr>
              <a:t> (2007-2010)  </a:t>
            </a:r>
            <a:r>
              <a:rPr lang="ru-RU" sz="2800" b="1" dirty="0" smtClean="0">
                <a:solidFill>
                  <a:schemeClr val="tx2"/>
                </a:solidFill>
              </a:rPr>
              <a:t>Вставка</a:t>
            </a:r>
            <a:r>
              <a:rPr lang="ru-RU" sz="2800" dirty="0" smtClean="0">
                <a:solidFill>
                  <a:schemeClr val="tx2"/>
                </a:solidFill>
              </a:rPr>
              <a:t>/ </a:t>
            </a:r>
            <a:r>
              <a:rPr lang="ru-RU" sz="2800" b="1" dirty="0" smtClean="0">
                <a:solidFill>
                  <a:schemeClr val="tx2"/>
                </a:solidFill>
              </a:rPr>
              <a:t>Фигуры</a:t>
            </a:r>
          </a:p>
          <a:p>
            <a:pPr marL="0" indent="0">
              <a:spcBef>
                <a:spcPts val="0"/>
              </a:spcBef>
              <a:buClr>
                <a:srgbClr val="00007D"/>
              </a:buClr>
              <a:buNone/>
            </a:pPr>
            <a:r>
              <a:rPr lang="ru-RU" sz="2800" dirty="0">
                <a:solidFill>
                  <a:schemeClr val="tx2"/>
                </a:solidFill>
              </a:rPr>
              <a:t>е</a:t>
            </a:r>
            <a:r>
              <a:rPr lang="ru-RU" sz="2800" dirty="0" smtClean="0">
                <a:solidFill>
                  <a:schemeClr val="tx2"/>
                </a:solidFill>
              </a:rPr>
              <a:t>сть набор основных блоков этого способа  задания алгоритма.</a:t>
            </a:r>
            <a:endParaRPr lang="ru-RU" sz="2800" dirty="0">
              <a:solidFill>
                <a:srgbClr val="FF0000"/>
              </a:solidFill>
            </a:endParaRP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97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13838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1008112"/>
          </a:xfrm>
        </p:spPr>
        <p:txBody>
          <a:bodyPr/>
          <a:lstStyle/>
          <a:p>
            <a:pPr lvl="1"/>
            <a:r>
              <a:rPr lang="ru-RU" sz="3800" b="1" i="1" dirty="0">
                <a:solidFill>
                  <a:schemeClr val="bg2">
                    <a:lumMod val="75000"/>
                  </a:schemeClr>
                </a:solidFill>
              </a:rPr>
              <a:t>Способы описания алгоритмов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340768"/>
            <a:ext cx="8229600" cy="5256584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7D"/>
              </a:buClr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Блок, характеризующий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начало/ко­нец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алгоритма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(для </a:t>
            </a:r>
            <a:r>
              <a:rPr lang="ru-RU" sz="2400" dirty="0">
                <a:solidFill>
                  <a:srgbClr val="CC0099"/>
                </a:solidFill>
                <a:latin typeface="+mn-lt"/>
                <a:ea typeface="+mn-ea"/>
                <a:cs typeface="+mn-cs"/>
              </a:rPr>
              <a:t>под­программ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вызов/возврат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):</a:t>
            </a:r>
          </a:p>
          <a:p>
            <a:pPr>
              <a:lnSpc>
                <a:spcPct val="80000"/>
              </a:lnSpc>
              <a:buClr>
                <a:srgbClr val="00007D"/>
              </a:buClr>
            </a:pPr>
            <a:endParaRPr lang="ru-RU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Clr>
                <a:srgbClr val="00007D"/>
              </a:buClr>
            </a:pPr>
            <a:endParaRPr lang="ru-RU" sz="2400" dirty="0"/>
          </a:p>
          <a:p>
            <a:pPr>
              <a:lnSpc>
                <a:spcPct val="80000"/>
              </a:lnSpc>
              <a:buClr>
                <a:srgbClr val="00007D"/>
              </a:buClr>
            </a:pPr>
            <a:endParaRPr lang="ru-RU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Clr>
                <a:srgbClr val="00007D"/>
              </a:buClr>
            </a:pPr>
            <a:endParaRPr lang="ru-RU" sz="2400" dirty="0"/>
          </a:p>
          <a:p>
            <a:pPr>
              <a:lnSpc>
                <a:spcPct val="80000"/>
              </a:lnSpc>
              <a:buClr>
                <a:srgbClr val="00007D"/>
              </a:buClr>
            </a:pPr>
            <a:endParaRPr lang="ru-RU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Clr>
                <a:srgbClr val="00007D"/>
              </a:buClr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Блок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процесс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предназначенный для описания отдельных действий</a:t>
            </a: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98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04864"/>
            <a:ext cx="4360118" cy="1490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468" y="4725144"/>
            <a:ext cx="259228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864738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1008112"/>
          </a:xfrm>
        </p:spPr>
        <p:txBody>
          <a:bodyPr/>
          <a:lstStyle/>
          <a:p>
            <a:pPr lvl="1"/>
            <a:r>
              <a:rPr lang="ru-RU" sz="3800" b="1" i="1" dirty="0">
                <a:solidFill>
                  <a:schemeClr val="bg2">
                    <a:lumMod val="75000"/>
                  </a:schemeClr>
                </a:solidFill>
              </a:rPr>
              <a:t>Способы описания алгоритмов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7D"/>
              </a:buClr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Блок – 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предопределенный процесс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предназначенный для обращения к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вспомогательным алгоритмам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ru-RU" sz="2800" dirty="0">
                <a:solidFill>
                  <a:srgbClr val="CC0099"/>
                </a:solidFill>
                <a:latin typeface="+mn-lt"/>
                <a:ea typeface="+mn-ea"/>
                <a:cs typeface="+mn-cs"/>
              </a:rPr>
              <a:t>под­программам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):</a:t>
            </a:r>
          </a:p>
          <a:p>
            <a:pPr>
              <a:lnSpc>
                <a:spcPct val="80000"/>
              </a:lnSpc>
              <a:buClr>
                <a:srgbClr val="00007D"/>
              </a:buClr>
            </a:pP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Clr>
                <a:srgbClr val="00007D"/>
              </a:buClr>
            </a:pPr>
            <a:endParaRPr lang="ru-RU" sz="2800" dirty="0"/>
          </a:p>
          <a:p>
            <a:pPr marL="0" indent="0">
              <a:lnSpc>
                <a:spcPct val="80000"/>
              </a:lnSpc>
              <a:buClr>
                <a:srgbClr val="00007D"/>
              </a:buClr>
              <a:buNone/>
            </a:pPr>
            <a:endParaRPr lang="ru-RU" sz="2800" dirty="0"/>
          </a:p>
          <a:p>
            <a:pPr>
              <a:lnSpc>
                <a:spcPct val="80000"/>
              </a:lnSpc>
              <a:buClr>
                <a:srgbClr val="00007D"/>
              </a:buClr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Блок -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ввода/вывода</a:t>
            </a:r>
            <a:r>
              <a:rPr lang="ru-RU" sz="2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неопределенного носителя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lnSpc>
                <a:spcPct val="80000"/>
              </a:lnSpc>
              <a:buClr>
                <a:srgbClr val="00007D"/>
              </a:buClr>
            </a:pP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407798-5DE0-4C80-9656-1AFF21C71AED}" type="slidenum">
              <a:rPr lang="ru-RU" smtClean="0">
                <a:solidFill>
                  <a:srgbClr val="000000"/>
                </a:solidFill>
              </a:rPr>
              <a:pPr/>
              <a:t>99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348880"/>
            <a:ext cx="2376264" cy="147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606" y="4509120"/>
            <a:ext cx="2060426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8487927"/>
      </p:ext>
    </p:extLst>
  </p:cSld>
  <p:clrMapOvr>
    <a:masterClrMapping/>
  </p:clrMapOvr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2436</TotalTime>
  <Words>4908</Words>
  <Application>Microsoft Office PowerPoint</Application>
  <PresentationFormat>Экран (4:3)</PresentationFormat>
  <Paragraphs>1123</Paragraphs>
  <Slides>120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120</vt:i4>
      </vt:variant>
    </vt:vector>
  </HeadingPairs>
  <TitlesOfParts>
    <vt:vector size="133" baseType="lpstr">
      <vt:lpstr>Arial Unicode MS</vt:lpstr>
      <vt:lpstr>Arial</vt:lpstr>
      <vt:lpstr>Arial</vt:lpstr>
      <vt:lpstr>Arial Black</vt:lpstr>
      <vt:lpstr>Calibri</vt:lpstr>
      <vt:lpstr>Courier New</vt:lpstr>
      <vt:lpstr>inherit</vt:lpstr>
      <vt:lpstr>Times New Roman</vt:lpstr>
      <vt:lpstr>Wingdings</vt:lpstr>
      <vt:lpstr>Yandex Sans Display Light</vt:lpstr>
      <vt:lpstr>Пиксел</vt:lpstr>
      <vt:lpstr>1_Пиксел</vt:lpstr>
      <vt:lpstr>Формула</vt:lpstr>
      <vt:lpstr>Основы программирования на Python</vt:lpstr>
      <vt:lpstr>Основные характеристики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Синтаксис</vt:lpstr>
      <vt:lpstr>Понятие алгоритма</vt:lpstr>
      <vt:lpstr>Презентация PowerPoint</vt:lpstr>
      <vt:lpstr>Презентация PowerPoint</vt:lpstr>
      <vt:lpstr>Презентация PowerPoint</vt:lpstr>
      <vt:lpstr>Презентация PowerPoint</vt:lpstr>
      <vt:lpstr>Базовые типы и конструкции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Некоторые стандартные подпрограммы</vt:lpstr>
      <vt:lpstr>Операторы цикла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Коллекции</vt:lpstr>
      <vt:lpstr>Презентация PowerPoint</vt:lpstr>
      <vt:lpstr>Объявление списка с помощью литерала</vt:lpstr>
      <vt:lpstr>Генераторы списков</vt:lpstr>
      <vt:lpstr>Презентация PowerPoint</vt:lpstr>
      <vt:lpstr>Некоторые стандартные функции работы со списками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Строки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Срезы</vt:lpstr>
      <vt:lpstr>Функции</vt:lpstr>
      <vt:lpstr>Презентация PowerPoint</vt:lpstr>
      <vt:lpstr>Презентация PowerPoint</vt:lpstr>
      <vt:lpstr>Локальные и глобальные переменные</vt:lpstr>
      <vt:lpstr>Презентация PowerPoint</vt:lpstr>
      <vt:lpstr>Презентация PowerPoint</vt:lpstr>
      <vt:lpstr>Презентация PowerPoint</vt:lpstr>
      <vt:lpstr>Функция map() в Python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Запись в файл</vt:lpstr>
      <vt:lpstr>Презентация PowerPoint</vt:lpstr>
      <vt:lpstr>Презентация PowerPoint</vt:lpstr>
      <vt:lpstr>Презентация PowerPoint</vt:lpstr>
      <vt:lpstr>Презентация PowerPoint</vt:lpstr>
      <vt:lpstr>Исключения</vt:lpstr>
      <vt:lpstr>Презентация PowerPoint</vt:lpstr>
      <vt:lpstr>Презентация PowerPoint</vt:lpstr>
      <vt:lpstr>Понятие алгоритма</vt:lpstr>
      <vt:lpstr>Понятие алгоритма</vt:lpstr>
      <vt:lpstr>Понятие алгоритма</vt:lpstr>
      <vt:lpstr>Свойства алгоритма</vt:lpstr>
      <vt:lpstr>Свойства алгоритма</vt:lpstr>
      <vt:lpstr>Свойства алгоритма</vt:lpstr>
      <vt:lpstr>Свойства алгоритма</vt:lpstr>
      <vt:lpstr>Способы описания алгоритмов </vt:lpstr>
      <vt:lpstr>Способы описания алгоритмов </vt:lpstr>
      <vt:lpstr>Способы описания алгоритмов </vt:lpstr>
      <vt:lpstr>Способы описания алгоритмов </vt:lpstr>
      <vt:lpstr>Способы описания алгоритмов </vt:lpstr>
      <vt:lpstr>Способы описания алгоритмов </vt:lpstr>
      <vt:lpstr>Способы описания алгоритмов </vt:lpstr>
      <vt:lpstr>Способы описания алгоритмов </vt:lpstr>
      <vt:lpstr>Основные  алгоритмические конструкции</vt:lpstr>
      <vt:lpstr>Способы описания алгоритмов </vt:lpstr>
      <vt:lpstr>Способы описания алгоритмов </vt:lpstr>
      <vt:lpstr>Способы описания алгоритмов </vt:lpstr>
      <vt:lpstr>Способы описания алгоритмов </vt:lpstr>
      <vt:lpstr>Способы описания алгоритмов </vt:lpstr>
      <vt:lpstr>Способы описания алгоритмов </vt:lpstr>
      <vt:lpstr>Способы описания алгоритмов </vt:lpstr>
      <vt:lpstr>Основы Numpy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Некоторые стандартные операции с матрицами: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алгоритмизации</dc:title>
  <dc:creator>Наталья</dc:creator>
  <cp:lastModifiedBy>User</cp:lastModifiedBy>
  <cp:revision>222</cp:revision>
  <dcterms:created xsi:type="dcterms:W3CDTF">2012-04-12T04:58:54Z</dcterms:created>
  <dcterms:modified xsi:type="dcterms:W3CDTF">2024-04-25T06:06:54Z</dcterms:modified>
</cp:coreProperties>
</file>