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76" r:id="rId9"/>
    <p:sldId id="268" r:id="rId10"/>
    <p:sldId id="264" r:id="rId11"/>
    <p:sldId id="263" r:id="rId12"/>
    <p:sldId id="265" r:id="rId13"/>
    <p:sldId id="266" r:id="rId14"/>
    <p:sldId id="275" r:id="rId15"/>
    <p:sldId id="269" r:id="rId16"/>
    <p:sldId id="270" r:id="rId17"/>
    <p:sldId id="272" r:id="rId18"/>
    <p:sldId id="271" r:id="rId19"/>
    <p:sldId id="273" r:id="rId20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хаил Псардиев" initials="МП" lastIdx="1" clrIdx="0">
    <p:extLst>
      <p:ext uri="{19B8F6BF-5375-455C-9EA6-DF929625EA0E}">
        <p15:presenceInfo xmlns:p15="http://schemas.microsoft.com/office/powerpoint/2012/main" userId="3ce8f7b06f1474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73ADEA3-BDE8-4D1D-AF73-CFA8B5AACD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0328C66-E093-4302-BED5-3FD17E7E4D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DD723-0EE9-4F5A-9809-011A94163006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07835DA-5BBD-4109-9A97-F1999DC1DE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E81EC23-D1C6-4321-9739-FFB6082E3F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31134-5B43-480E-9686-F52F0CC4C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2043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CB85A-9F4C-467C-BBC1-4148B3820FEE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9E11B-5CCD-42F0-AB9E-0E05259F23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084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30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95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88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520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99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82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49E11B-5CCD-42F0-AB9E-0E05259F23D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8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Прямоугольник 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Полилиния 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Полилиния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Прямоугольник 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Полилиния 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Полилиния 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Полилиния 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Полилиния 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Полилиния 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Полилиния 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Полилиния 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Полилиния 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Полилиния 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Полилиния 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Полилиния 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Полилиния 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Полилиния 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Полилиния 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Полилиния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Полилиния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Полилиния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Полилиния 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Полилиния 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Полилиния 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Полилиния 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Полилиния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Полилиния 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Полилиния 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Прямоугольник 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Полилиния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Полилиния 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Полилиния 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Полилиния 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Полилиния 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Полилиния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Полилиния 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Полилиния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Полилиния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Полилиния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Полилиния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Прямоугольник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Полилиния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Полилиния 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Полилиния 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Полилиния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Полилиния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Полилиния 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Полилиния 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Полилиния 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Полилиния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Полилиния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Полилиния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Полилиния 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Полилиния 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rtlCol="0" anchor="b">
            <a:normAutofit/>
          </a:bodyPr>
          <a:lstStyle>
            <a:lvl1pPr algn="l"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 rtlCol="0"/>
          <a:lstStyle/>
          <a:p>
            <a:pPr rtl="0"/>
            <a:fld id="{F93CC216-A18A-438E-8EF6-39B4E0F83FD3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1425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 rtl="0">
              <a:buNone/>
            </a:pPr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3EE243-A3CC-484C-99B4-56A66441661B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5328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7BA4EB-60FA-41F8-85FB-056D2A6FFB9A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42454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 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AE1041-C137-4F5D-9250-D0191CFF8B80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0" name="Надпись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61" name="Надпись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005272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403AD2-C287-45A3-8E92-BAB32C31951E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0553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 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Текст 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Текст 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27804A-14BC-4473-AB42-FC19B8BD3EA6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69605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 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 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2F7F72-644B-4DD8-B0D7-0D6BFCDEA7D4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2016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268D65D-DFBA-4D95-AC3A-FE389EC12A6A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36053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23F20EF-3479-4786-8FAD-EC9DB99F18C6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8706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8AF8F4-EEAC-48FC-BD7A-6D09179D6FDF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0880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 rtlCol="0"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559DE8-968F-4A00-8FD7-283C487F6584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7427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36B677C-A60A-4360-BE42-8997690B3F2F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61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141411" y="2249486"/>
            <a:ext cx="4878392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172200" y="2249485"/>
            <a:ext cx="4875210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794EFB-DEF6-4B80-A8B7-4E4D4E37AAB4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8205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79F6FD7-52B3-41D3-8591-A9953FD26929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56622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81F4ED1-97C9-4FA0-9AAA-87D40621B20E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8414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4BAF63-103A-4E0E-A5E9-9774B4D78592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6940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EEDF88-D9FC-468B-8F4F-FCB6D7F43658}" type="datetime1">
              <a:rPr lang="ru-RU" noProof="0" smtClean="0"/>
              <a:t>27.09.2023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9425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 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Группа 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Прямоугольник 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Полилиния 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Полилиния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Полилиния 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Полилиния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Полилиния 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Полилиния 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Полилиния 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Полилиния 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Полилиния 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Полилиния 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Линия 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Полилиния 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Полилиния 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Полилиния 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Полилиния 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Прямоугольник 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Полилиния 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Полилиния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Полилиния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Полилиния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Полилиния 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Полилиния 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Полилиния 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Полилиния 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Полилиния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Полилиния 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Группа 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Полилиния 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Полилиния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Полилиния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Полилиния 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Полилиния 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Полилиния 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Полилиния 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Полилиния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Полилиния 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Прямоугольник 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638E856-17B3-4016-83AA-035F0EADC1E6}" type="datetime1">
              <a:rPr lang="ru-RU" noProof="0" smtClean="0"/>
              <a:t>27.09.2023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0987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8D3E5-C7A3-47DF-A374-46BF83A699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5400" dirty="0">
                <a:latin typeface="Rockwell" panose="02060603020205020403" pitchFamily="18" charset="0"/>
              </a:rPr>
              <a:t>Современные виды памяти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78725B-6E40-4D82-B375-7831D81C2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4918" y="5054321"/>
            <a:ext cx="8791575" cy="1655762"/>
          </a:xfrm>
        </p:spPr>
        <p:txBody>
          <a:bodyPr rtlCol="0">
            <a:normAutofit/>
          </a:bodyPr>
          <a:lstStyle/>
          <a:p>
            <a:pPr algn="r" rtl="0"/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359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920B0-5FD4-4550-AA99-E0D86F718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43420"/>
            <a:ext cx="9905998" cy="9772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Молекулярная память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B38BAB-406D-4670-96C5-B505901B4066}"/>
              </a:ext>
            </a:extLst>
          </p:cNvPr>
          <p:cNvSpPr txBox="1"/>
          <p:nvPr/>
        </p:nvSpPr>
        <p:spPr>
          <a:xfrm>
            <a:off x="1080248" y="1305499"/>
            <a:ext cx="9220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Молекулярная память - это память, основанная на принципе сохранения данных с применением молекул протеина, который называется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бактериородопсин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бактериородопсин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пурпурный цвет, поглощает свет и присутствует в мембране микроорганизма, называемого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halobacterium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halobium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оценкам ученых, данные, записанные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бактериородопсинном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запоминающем устройстве, должны сохраняться приблизительно пять лет.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85305D-CB4C-4379-9F13-8BFA6BF534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2" t="41608" r="16822" b="5059"/>
          <a:stretch/>
        </p:blipFill>
        <p:spPr bwMode="auto">
          <a:xfrm>
            <a:off x="3465083" y="3237980"/>
            <a:ext cx="5261834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867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EAD48C9-C536-4411-AE1C-3BB7F0088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39224"/>
            <a:ext cx="9905998" cy="69929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записи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4DCDF5-8F4F-4167-A9F5-E5F65E1A445E}"/>
              </a:ext>
            </a:extLst>
          </p:cNvPr>
          <p:cNvSpPr txBox="1"/>
          <p:nvPr/>
        </p:nvSpPr>
        <p:spPr>
          <a:xfrm>
            <a:off x="923365" y="1380564"/>
            <a:ext cx="79965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записи данных сначала надо зажечь желтый "страничный" лазер — для перевода молекул в Q-состояние. Пространственный световой модулятор (SLM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создающий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маску на пути луча, вызывает возникновение активной (возбужденной) плоскости в материале. Эта энергоактивная плоскость представляет собой страницу данных, которая может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вмещать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массив 4096x4096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Перед возвратом протеина в состояние покоя зажигается красный, записывающий лазер, располагаемый под прямым углом по отношению к желтому. Другой SLM отображает двоичные данные и, таким образом, создает на пути луча соответствующую маску, поэтому облучению подвергнутся только определенные пятна (точки) страницы. Молекулы в этих местах перейдут в Q-состояние и будут представлять двоичную единицу. Оставшаяся часть страницы возвратится в первоначальное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-состояние и будет представлять двоичные нули.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A5EF96A-EA67-44EC-AFD5-788E039C2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686" y="1528621"/>
            <a:ext cx="2366568" cy="381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613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7E4F3-2ED3-4059-B2D8-34AF38192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236549"/>
            <a:ext cx="9905998" cy="103995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чтения информации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FBB84F-1F24-4607-87E1-2D70C3A88EB8}"/>
              </a:ext>
            </a:extLst>
          </p:cNvPr>
          <p:cNvSpPr txBox="1"/>
          <p:nvPr/>
        </p:nvSpPr>
        <p:spPr>
          <a:xfrm>
            <a:off x="1141414" y="1658471"/>
            <a:ext cx="717783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 того, чтобы прочитать данные, надо опять зажечь страничный лазер, который переводит читаемую страницу в Q-состояние. Это делается для того, чтобы в дальнейшем, с помощью различия в спектрах поглощения, идентифицировать двоичные нули и единицы. Через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2ms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этого страница пропускается через низкоинтенсивный световой поток красного лазера. Низкая интенсивность нужна для того, чтобы предупредить изменение молекул в Q-состояние. Молекулы, представляющие двоичный нуль, поглощают красный свет, а представляющие двоичную единицу пропускают луч мимо себя. Это создает "шахматный" рисунок из светлых и темных пятен на LCD-матрице, которая захватывает страницу цифровой информации.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372D39A-C30F-4334-8A3E-97DE4F80D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551" y="1550822"/>
            <a:ext cx="2681662" cy="379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225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037EC-66BA-4FA1-B039-EBA12FB4B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21340"/>
            <a:ext cx="9905998" cy="94129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удаления информации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E9A9B-F0A9-441B-B212-6FB49E4D1508}"/>
              </a:ext>
            </a:extLst>
          </p:cNvPr>
          <p:cNvSpPr txBox="1"/>
          <p:nvPr/>
        </p:nvSpPr>
        <p:spPr>
          <a:xfrm>
            <a:off x="1618129" y="1576062"/>
            <a:ext cx="89557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данных достаточно короткого импульса синего лазера, чтобы вернуть молекулы из Q-состояния в исходное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-состояние. Для обеспечения целостности данных при выборочном стирании страниц применяется кэширование нескольких смежных страниц.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F826A4-3D8E-484E-9B81-30C5079FE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805" y="3297005"/>
            <a:ext cx="6568387" cy="313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510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20E90F-053F-469A-9D68-760E9F30C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46" y="395109"/>
            <a:ext cx="10709852" cy="923411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молекулярной памяти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A055A85-3F38-43F9-80EF-88A90CA7942C}"/>
              </a:ext>
            </a:extLst>
          </p:cNvPr>
          <p:cNvSpPr/>
          <p:nvPr/>
        </p:nvSpPr>
        <p:spPr>
          <a:xfrm>
            <a:off x="5306551" y="1192305"/>
            <a:ext cx="15788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5FA492-0B38-4618-92A8-B02ACD5B4CE7}"/>
              </a:ext>
            </a:extLst>
          </p:cNvPr>
          <p:cNvSpPr/>
          <p:nvPr/>
        </p:nvSpPr>
        <p:spPr>
          <a:xfrm>
            <a:off x="1905000" y="1649388"/>
            <a:ext cx="4187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Большой объём хранимых данных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EC39D9F-7568-45FA-8C7A-C793B927391C}"/>
              </a:ext>
            </a:extLst>
          </p:cNvPr>
          <p:cNvSpPr/>
          <p:nvPr/>
        </p:nvSpPr>
        <p:spPr>
          <a:xfrm>
            <a:off x="1905000" y="2025009"/>
            <a:ext cx="33797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Малое энерго потребление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E95DEEC-C571-4DE2-9E17-4760BA3F08C2}"/>
              </a:ext>
            </a:extLst>
          </p:cNvPr>
          <p:cNvSpPr/>
          <p:nvPr/>
        </p:nvSpPr>
        <p:spPr>
          <a:xfrm>
            <a:off x="1905000" y="2400630"/>
            <a:ext cx="5620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Высокая скорость записи и чтения информации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53E7A3C-C065-4050-8A26-B684914466AB}"/>
              </a:ext>
            </a:extLst>
          </p:cNvPr>
          <p:cNvSpPr/>
          <p:nvPr/>
        </p:nvSpPr>
        <p:spPr>
          <a:xfrm>
            <a:off x="5367530" y="2931405"/>
            <a:ext cx="14569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19B9B98-1277-42A7-A245-E0C2E0ED5E8A}"/>
              </a:ext>
            </a:extLst>
          </p:cNvPr>
          <p:cNvSpPr/>
          <p:nvPr/>
        </p:nvSpPr>
        <p:spPr>
          <a:xfrm>
            <a:off x="1905000" y="3429000"/>
            <a:ext cx="4002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Боится ультрафиолетового света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E25E74A-551C-4FEC-8CEC-E98DECA812F8}"/>
              </a:ext>
            </a:extLst>
          </p:cNvPr>
          <p:cNvSpPr/>
          <p:nvPr/>
        </p:nvSpPr>
        <p:spPr>
          <a:xfrm>
            <a:off x="1905000" y="3798332"/>
            <a:ext cx="4903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Относительно малое время хранения данных</a:t>
            </a:r>
          </a:p>
        </p:txBody>
      </p:sp>
    </p:spTree>
    <p:extLst>
      <p:ext uri="{BB962C8B-B14F-4D97-AF65-F5344CB8AC3E}">
        <p14:creationId xmlns:p14="http://schemas.microsoft.com/office/powerpoint/2010/main" val="237032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6FE69-6946-46BD-9413-04A042174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946" y="188212"/>
            <a:ext cx="10272106" cy="8337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на основе углеродных нанотрубках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EBCF7BA-47D0-471F-BCDF-CB78AA6A522D}"/>
              </a:ext>
            </a:extLst>
          </p:cNvPr>
          <p:cNvSpPr/>
          <p:nvPr/>
        </p:nvSpPr>
        <p:spPr>
          <a:xfrm>
            <a:off x="1131000" y="1021976"/>
            <a:ext cx="9929998" cy="1963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Углеродные нанотрубки, которые также называют фуллеренами, или углеродными каркасными структурами,  — это большие молекулы, состоящие только из атомов углерода.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Главная особенность нанотрубок заключается в том, что они имеют каркасную форму, напоминающую замкнутую полую оболочку.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Рис. 2. Форма нанотрубок">
            <a:extLst>
              <a:ext uri="{FF2B5EF4-FFF2-40B4-BE49-F238E27FC236}">
                <a16:creationId xmlns:a16="http://schemas.microsoft.com/office/drawing/2014/main" id="{15AE90A0-4E2A-4619-9924-E625EBF4D4B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2985655"/>
            <a:ext cx="5124450" cy="3684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681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38098-11C5-4C17-B78B-E2022D164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25459"/>
            <a:ext cx="9905998" cy="64550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памяти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52A9D23-4562-43BD-9942-D5C9099DF0FB}"/>
              </a:ext>
            </a:extLst>
          </p:cNvPr>
          <p:cNvSpPr/>
          <p:nvPr/>
        </p:nvSpPr>
        <p:spPr>
          <a:xfrm>
            <a:off x="1239371" y="826877"/>
            <a:ext cx="9713258" cy="254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Первой данный тип памяти реализовала компания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Nantero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кремниевую подложку наносится тонкая изолирующая пленка оксида кремния, вдоль которой размещены токопроводящие электроды шириной в 130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отделенные друг от друга изолирующими слоями. Над электродами перпендикулярно к ним расположены массивы нанотрубок, которые замыкаются с обеих сторон на проводящие контакты. В обычном состоянии (состояние OFF) нанотрубки не касаются электродов и находятся над ними на высоте порядка 13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69BCB45-3605-4AF8-9A27-97E752619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702" y="3373087"/>
            <a:ext cx="5248596" cy="321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937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897C174-DD20-4659-A7FF-7312B7913582}"/>
              </a:ext>
            </a:extLst>
          </p:cNvPr>
          <p:cNvSpPr/>
          <p:nvPr/>
        </p:nvSpPr>
        <p:spPr>
          <a:xfrm>
            <a:off x="1350635" y="514633"/>
            <a:ext cx="94907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к нижнему электроду приложить напряжение, то нанотрубка под воздействием электрического поля начнет выгибаться и коснется нижнего электрода. Однако такое состояние (состояние ON) оказывается устойчивым за счет баланса между возникающим механическим напряжением и Ван-дер-Ваальсовыми силами. В результате даже после исчезновения напряжения форма нанотрубки не изменится. Таким образом, меняя напряжение на электроде, можно переходить между двумя стабильными механическими состояниями нанотрубок, в одном из которых имеется контакт с электродом, а в другом — нет.</a:t>
            </a:r>
            <a:endParaRPr lang="ru-RU" sz="2000" dirty="0"/>
          </a:p>
        </p:txBody>
      </p:sp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E443FBBE-CA0B-49B2-B7AF-6B45C3F865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725163"/>
              </p:ext>
            </p:extLst>
          </p:nvPr>
        </p:nvGraphicFramePr>
        <p:xfrm>
          <a:off x="2415169" y="3069178"/>
          <a:ext cx="7361659" cy="369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Bitmap Image" r:id="rId3" imgW="7803000" imgH="3901320" progId="PBrush">
                  <p:embed/>
                </p:oleObj>
              </mc:Choice>
              <mc:Fallback>
                <p:oleObj name="Bitmap Image" r:id="rId3" imgW="7803000" imgH="390132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5169" y="3069178"/>
                        <a:ext cx="7361659" cy="3699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0137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41352-F0C6-4B77-AE10-4A14A370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76470"/>
            <a:ext cx="9905998" cy="77101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Считывание данных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24B1C21-5105-4D81-9E35-82DF8E0E3A48}"/>
              </a:ext>
            </a:extLst>
          </p:cNvPr>
          <p:cNvSpPr/>
          <p:nvPr/>
        </p:nvSpPr>
        <p:spPr>
          <a:xfrm>
            <a:off x="1080247" y="1222571"/>
            <a:ext cx="5562600" cy="5146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 чтобы прочитать содержимое элементарной ячейки памяти, между нижним электродом и контактом, к которому подсоединены нанотрубки, отвечающие выбранной ячейке памяти, подается напряжение. Если ячейка памяти находится в состоянии OFF, при котором нет физического контакта между электродом и нанотрубкой, то электрическая цепь оказывается разомкнутой и напряжение будет высоким, что соответствует логической единице. Если же ячейка памяти находится в состоянии ON, то есть имеется контакт между нанотрубкой и нижним электродом, то цепь замыкается и напряжение будет низким, что соответствует логическому нулю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Рис. 8. Считывание информации с ячейки памяти на основе нанотрубок">
            <a:extLst>
              <a:ext uri="{FF2B5EF4-FFF2-40B4-BE49-F238E27FC236}">
                <a16:creationId xmlns:a16="http://schemas.microsoft.com/office/drawing/2014/main" id="{F2881684-EA7F-4E9A-84F3-3F9FD549769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3"/>
          <a:stretch/>
        </p:blipFill>
        <p:spPr bwMode="auto">
          <a:xfrm>
            <a:off x="7086601" y="1222571"/>
            <a:ext cx="4083424" cy="5393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4827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7E346-1C94-42DB-A693-91891ED5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6254"/>
            <a:ext cx="9905998" cy="1183388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памяти на основе нанотрубок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001C7B-C870-425E-A207-50F25F2D8E60}"/>
              </a:ext>
            </a:extLst>
          </p:cNvPr>
          <p:cNvSpPr/>
          <p:nvPr/>
        </p:nvSpPr>
        <p:spPr>
          <a:xfrm>
            <a:off x="1810869" y="2037623"/>
            <a:ext cx="8408894" cy="412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Несмотря на то, что это RAM-память, она является энергонезависимой.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5C4C2E4-67FA-4505-A9BD-06B1700B6EED}"/>
              </a:ext>
            </a:extLst>
          </p:cNvPr>
          <p:cNvSpPr/>
          <p:nvPr/>
        </p:nvSpPr>
        <p:spPr>
          <a:xfrm>
            <a:off x="1808628" y="2419752"/>
            <a:ext cx="100158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Плотность записи информации в устройствах NRAM может достигать 5 млрд.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 на квадратный сантиметр (в несколько раз больше, чем в сегодняшних микросхемах памяти)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80EFE2F-9218-474F-B3AF-DDD1E6D9D1FC}"/>
              </a:ext>
            </a:extLst>
          </p:cNvPr>
          <p:cNvSpPr/>
          <p:nvPr/>
        </p:nvSpPr>
        <p:spPr>
          <a:xfrm>
            <a:off x="1808628" y="3064251"/>
            <a:ext cx="4351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Частота работы памяти — до 2 ГГц.</a:t>
            </a:r>
            <a:endParaRPr lang="ru-RU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972222-06F5-4601-B9F9-AE080F587D93}"/>
              </a:ext>
            </a:extLst>
          </p:cNvPr>
          <p:cNvSpPr txBox="1"/>
          <p:nvPr/>
        </p:nvSpPr>
        <p:spPr>
          <a:xfrm>
            <a:off x="1808628" y="4237156"/>
            <a:ext cx="5405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Высокая стоимость производства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A348587-AF06-4192-B39A-8148D6BAAFC6}"/>
              </a:ext>
            </a:extLst>
          </p:cNvPr>
          <p:cNvSpPr/>
          <p:nvPr/>
        </p:nvSpPr>
        <p:spPr>
          <a:xfrm>
            <a:off x="5225868" y="1433190"/>
            <a:ext cx="15788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21E9A89-153D-41A0-A05B-7DED97FC6515}"/>
              </a:ext>
            </a:extLst>
          </p:cNvPr>
          <p:cNvSpPr/>
          <p:nvPr/>
        </p:nvSpPr>
        <p:spPr>
          <a:xfrm>
            <a:off x="5431991" y="3509767"/>
            <a:ext cx="14569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87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3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B6CE4-2B13-4715-B5B2-615A5592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95789"/>
            <a:ext cx="9905998" cy="1092490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AB7CA7-9666-4E07-95F4-CE66A7EEDEB1}"/>
              </a:ext>
            </a:extLst>
          </p:cNvPr>
          <p:cNvSpPr txBox="1"/>
          <p:nvPr/>
        </p:nvSpPr>
        <p:spPr>
          <a:xfrm>
            <a:off x="1983437" y="1128302"/>
            <a:ext cx="8225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Память-это устройство или система, которая используется для хранения информации для немедленного использования в компьютере или связанном с ним компьютерном оборудовании и цифровых электронных устройствах.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EA7B3F-C10C-4DF0-96A6-7E526BC8D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79" y="2577238"/>
            <a:ext cx="7001435" cy="3938307"/>
          </a:xfrm>
          <a:prstGeom prst="rect">
            <a:avLst/>
          </a:prstGeom>
          <a:noFill/>
          <a:effectLst>
            <a:glow rad="165100">
              <a:schemeClr val="tx1">
                <a:alpha val="9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689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B6CE4-2B13-4715-B5B2-615A5592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57882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памяти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1071AAF-FBB0-460C-8AD2-A8E8DA237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318" y="2097088"/>
            <a:ext cx="9350188" cy="383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7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B6CE4-2B13-4715-B5B2-615A5592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91324"/>
            <a:ext cx="9905998" cy="1018239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Внутренней памяти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1B511-6990-4CCF-8B85-4F154E9E5F77}"/>
              </a:ext>
            </a:extLst>
          </p:cNvPr>
          <p:cNvSpPr txBox="1"/>
          <p:nvPr/>
        </p:nvSpPr>
        <p:spPr>
          <a:xfrm>
            <a:off x="1913964" y="2172624"/>
            <a:ext cx="7996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Постоянное запоминающее устройство (ПЗУ)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65BEB4-ADF6-4E6F-9F6F-1F766665827A}"/>
              </a:ext>
            </a:extLst>
          </p:cNvPr>
          <p:cNvSpPr txBox="1"/>
          <p:nvPr/>
        </p:nvSpPr>
        <p:spPr>
          <a:xfrm>
            <a:off x="1913964" y="3080618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Оперативно запоминающее устройство (ОЗУ)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F13498-44BE-4CA8-8BED-41905FC39984}"/>
              </a:ext>
            </a:extLst>
          </p:cNvPr>
          <p:cNvSpPr txBox="1"/>
          <p:nvPr/>
        </p:nvSpPr>
        <p:spPr>
          <a:xfrm>
            <a:off x="1913964" y="3405589"/>
            <a:ext cx="5692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Кэш-память</a:t>
            </a:r>
            <a:r>
              <a:rPr lang="ru-RU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D8439C-AA49-414E-A260-1BDAC45918B9}"/>
              </a:ext>
            </a:extLst>
          </p:cNvPr>
          <p:cNvSpPr txBox="1"/>
          <p:nvPr/>
        </p:nvSpPr>
        <p:spPr>
          <a:xfrm>
            <a:off x="1913964" y="3730559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Видео-память</a:t>
            </a:r>
            <a:r>
              <a:rPr lang="ru-RU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2E1F82-4682-46D7-A2CD-72ED04A02C16}"/>
              </a:ext>
            </a:extLst>
          </p:cNvPr>
          <p:cNvSpPr txBox="1"/>
          <p:nvPr/>
        </p:nvSpPr>
        <p:spPr>
          <a:xfrm>
            <a:off x="3034552" y="1781770"/>
            <a:ext cx="551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Энергонезависимая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C95B08-6194-4BED-82F8-2CCE195915D2}"/>
              </a:ext>
            </a:extLst>
          </p:cNvPr>
          <p:cNvSpPr txBox="1"/>
          <p:nvPr/>
        </p:nvSpPr>
        <p:spPr>
          <a:xfrm>
            <a:off x="2438398" y="2610202"/>
            <a:ext cx="6947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Энергозависимая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341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B6CE4-2B13-4715-B5B2-615A5592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20135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внешней памяти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A80B2-4A93-4DC5-AA19-7F4209FE19FB}"/>
              </a:ext>
            </a:extLst>
          </p:cNvPr>
          <p:cNvSpPr txBox="1"/>
          <p:nvPr/>
        </p:nvSpPr>
        <p:spPr>
          <a:xfrm>
            <a:off x="1945341" y="2131639"/>
            <a:ext cx="5862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B5B959-E9BA-4EF3-B83C-990808BF049B}"/>
              </a:ext>
            </a:extLst>
          </p:cNvPr>
          <p:cNvSpPr txBox="1"/>
          <p:nvPr/>
        </p:nvSpPr>
        <p:spPr>
          <a:xfrm>
            <a:off x="2965729" y="1569702"/>
            <a:ext cx="6257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с последовательным доступом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0ED85-7FE4-4723-A33F-F30545A1C455}"/>
              </a:ext>
            </a:extLst>
          </p:cNvPr>
          <p:cNvSpPr txBox="1"/>
          <p:nvPr/>
        </p:nvSpPr>
        <p:spPr>
          <a:xfrm>
            <a:off x="1945341" y="2500971"/>
            <a:ext cx="6526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ПК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3EC69-383A-496D-9488-A2CE8C0D2244}"/>
              </a:ext>
            </a:extLst>
          </p:cNvPr>
          <p:cNvSpPr txBox="1"/>
          <p:nvPr/>
        </p:nvSpPr>
        <p:spPr>
          <a:xfrm>
            <a:off x="1945340" y="2816314"/>
            <a:ext cx="619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Накопитель на гибких магнитных дисках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НГМД)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94C09A-59AD-47F2-991E-98C502732DDA}"/>
              </a:ext>
            </a:extLst>
          </p:cNvPr>
          <p:cNvSpPr txBox="1"/>
          <p:nvPr/>
        </p:nvSpPr>
        <p:spPr>
          <a:xfrm>
            <a:off x="2805951" y="3244334"/>
            <a:ext cx="619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с произвольным доступом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6967D6-975F-431F-8F7C-50707ABAB847}"/>
              </a:ext>
            </a:extLst>
          </p:cNvPr>
          <p:cNvSpPr txBox="1"/>
          <p:nvPr/>
        </p:nvSpPr>
        <p:spPr>
          <a:xfrm>
            <a:off x="1945340" y="3672354"/>
            <a:ext cx="6275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Накопители на магнитной ленте (НМЛ)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D9ECDA-BE6D-4FD8-B7E3-FBEF2E3BD09C}"/>
              </a:ext>
            </a:extLst>
          </p:cNvPr>
          <p:cNvSpPr txBox="1"/>
          <p:nvPr/>
        </p:nvSpPr>
        <p:spPr>
          <a:xfrm>
            <a:off x="1945340" y="4028256"/>
            <a:ext cx="684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Накопитель на жёстких магнитных дисках (НЖМД)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FC3524-FED3-41EC-8E44-839D857A8D8F}"/>
              </a:ext>
            </a:extLst>
          </p:cNvPr>
          <p:cNvSpPr txBox="1"/>
          <p:nvPr/>
        </p:nvSpPr>
        <p:spPr>
          <a:xfrm>
            <a:off x="1945340" y="4384158"/>
            <a:ext cx="6454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Compact Disc Read-Only Memory (CD-ROM)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41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E30ACE5-AD77-4711-9583-C6580DFBC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81264"/>
            <a:ext cx="9905998" cy="87981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виды памяти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B86437-BCF4-41AA-B97F-8DCFC02722D4}"/>
              </a:ext>
            </a:extLst>
          </p:cNvPr>
          <p:cNvSpPr txBox="1"/>
          <p:nvPr/>
        </p:nvSpPr>
        <p:spPr>
          <a:xfrm>
            <a:off x="1532964" y="768694"/>
            <a:ext cx="9126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Память на основе графена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693789-79A3-442A-992E-311D24B21A20}"/>
              </a:ext>
            </a:extLst>
          </p:cNvPr>
          <p:cNvSpPr txBox="1"/>
          <p:nvPr/>
        </p:nvSpPr>
        <p:spPr>
          <a:xfrm>
            <a:off x="1010480" y="1666240"/>
            <a:ext cx="55785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Графен-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метривл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открытый в 2004 году британскими ученые российского происхождения: Андрей Гейм и Константин Новосёлов. Он представляет из себя материал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посткремниевой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эры. Очень похожий по структуре на грифель карандаша, графен в упрощенном варианте представляет собой карбоновую структуру, в которой атомы углерода (карбон) соединены в единую решетку.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3DE1EC-D7B8-4E52-BB2A-AD5263A3F4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" t="34781" r="46466"/>
          <a:stretch/>
        </p:blipFill>
        <p:spPr bwMode="auto">
          <a:xfrm>
            <a:off x="6839489" y="1523335"/>
            <a:ext cx="4342031" cy="4440794"/>
          </a:xfrm>
          <a:prstGeom prst="rect">
            <a:avLst/>
          </a:prstGeom>
          <a:noFill/>
          <a:effectLst>
            <a:glow rad="190500">
              <a:schemeClr val="accent1">
                <a:lumMod val="5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31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54A5A8E-6452-4D12-84EA-E51B7477237F}"/>
              </a:ext>
            </a:extLst>
          </p:cNvPr>
          <p:cNvSpPr/>
          <p:nvPr/>
        </p:nvSpPr>
        <p:spPr>
          <a:xfrm>
            <a:off x="3136762" y="339787"/>
            <a:ext cx="59184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ИЗГОТОВЛЕНИЯ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3B83496-4D43-4F22-BDDE-6904987D1E3C}"/>
              </a:ext>
            </a:extLst>
          </p:cNvPr>
          <p:cNvSpPr/>
          <p:nvPr/>
        </p:nvSpPr>
        <p:spPr>
          <a:xfrm>
            <a:off x="1572838" y="986118"/>
            <a:ext cx="93730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2004 года было освоено несколько методов производства графена, однако основными из них считаются следующие три: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9C09EE5-D3D8-492E-8B2F-A054EA0FC279}"/>
              </a:ext>
            </a:extLst>
          </p:cNvPr>
          <p:cNvSpPr/>
          <p:nvPr/>
        </p:nvSpPr>
        <p:spPr>
          <a:xfrm>
            <a:off x="1275624" y="1730766"/>
            <a:ext cx="61959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Механическая эксфолиация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Exfoliation);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4182877-FD64-4BD1-9257-654EEEEA1F24}"/>
              </a:ext>
            </a:extLst>
          </p:cNvPr>
          <p:cNvSpPr/>
          <p:nvPr/>
        </p:nvSpPr>
        <p:spPr>
          <a:xfrm>
            <a:off x="1275624" y="2124268"/>
            <a:ext cx="69623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Эпитаксиальный рост в вакууме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Epitaxial Growth);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5BAC4DD-535A-4CDD-AE4A-F7816748C629}"/>
              </a:ext>
            </a:extLst>
          </p:cNvPr>
          <p:cNvSpPr/>
          <p:nvPr/>
        </p:nvSpPr>
        <p:spPr>
          <a:xfrm>
            <a:off x="1275624" y="2500208"/>
            <a:ext cx="9640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CVD-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Vapor Deposition,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химическое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парофазное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осаждение).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6702C94-CB47-43B6-AA7D-EDEFB1B295EE}"/>
              </a:ext>
            </a:extLst>
          </p:cNvPr>
          <p:cNvPicPr/>
          <p:nvPr/>
        </p:nvPicPr>
        <p:blipFill>
          <a:blip r:embed="rId2"/>
          <a:srcRect/>
          <a:stretch/>
        </p:blipFill>
        <p:spPr>
          <a:xfrm>
            <a:off x="3018140" y="2954642"/>
            <a:ext cx="6155718" cy="365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733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8E5436-88F1-4B1F-BC00-D8C612D06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441" y="457153"/>
            <a:ext cx="10511117" cy="1013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записи и удаления информации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BE1C433-962C-4C62-AA66-30B5BEF76629}"/>
              </a:ext>
            </a:extLst>
          </p:cNvPr>
          <p:cNvSpPr/>
          <p:nvPr/>
        </p:nvSpPr>
        <p:spPr>
          <a:xfrm>
            <a:off x="1237130" y="1596641"/>
            <a:ext cx="92784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записи и удаления информации происходит с помощью небольших разрядов, которые создаю изменения в структуре графена. При этом эти изменения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графен т.е. можно бесчисленное множество раз перезаписывать данные без вреда для памяти.</a:t>
            </a:r>
          </a:p>
        </p:txBody>
      </p:sp>
    </p:spTree>
    <p:extLst>
      <p:ext uri="{BB962C8B-B14F-4D97-AF65-F5344CB8AC3E}">
        <p14:creationId xmlns:p14="http://schemas.microsoft.com/office/powerpoint/2010/main" val="385164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3A1AD4-BD0F-42A3-9DD1-20154E1CD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55112"/>
            <a:ext cx="9905998" cy="101305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и недостатки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BE6217F-AD51-4BF8-90BD-7482BD6C1500}"/>
              </a:ext>
            </a:extLst>
          </p:cNvPr>
          <p:cNvSpPr/>
          <p:nvPr/>
        </p:nvSpPr>
        <p:spPr>
          <a:xfrm>
            <a:off x="2012983" y="1473261"/>
            <a:ext cx="9905997" cy="374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Низкое энергопотребление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6321ABF-438F-4CA2-B4CB-F53EFD50B2E0}"/>
              </a:ext>
            </a:extLst>
          </p:cNvPr>
          <p:cNvSpPr/>
          <p:nvPr/>
        </p:nvSpPr>
        <p:spPr>
          <a:xfrm>
            <a:off x="2012983" y="2223209"/>
            <a:ext cx="147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Прочность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41BFD2E-C0ED-490D-B4A6-0C3BFA3E107D}"/>
              </a:ext>
            </a:extLst>
          </p:cNvPr>
          <p:cNvSpPr/>
          <p:nvPr/>
        </p:nvSpPr>
        <p:spPr>
          <a:xfrm>
            <a:off x="2012983" y="1848235"/>
            <a:ext cx="18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Долговечность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8A729E4-91EF-4ECB-A96F-2E95792EC1EA}"/>
              </a:ext>
            </a:extLst>
          </p:cNvPr>
          <p:cNvSpPr/>
          <p:nvPr/>
        </p:nvSpPr>
        <p:spPr>
          <a:xfrm>
            <a:off x="2012983" y="2592541"/>
            <a:ext cx="2272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Небольшой размер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7B65F65-105E-420B-B716-BAF9426468E1}"/>
              </a:ext>
            </a:extLst>
          </p:cNvPr>
          <p:cNvSpPr/>
          <p:nvPr/>
        </p:nvSpPr>
        <p:spPr>
          <a:xfrm>
            <a:off x="2012983" y="2961873"/>
            <a:ext cx="6074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Высокая скорость записи ,удаления и чтения информации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FAE5708-EB5D-4B18-8691-85AD327B6D67}"/>
              </a:ext>
            </a:extLst>
          </p:cNvPr>
          <p:cNvSpPr/>
          <p:nvPr/>
        </p:nvSpPr>
        <p:spPr>
          <a:xfrm>
            <a:off x="2012983" y="3331205"/>
            <a:ext cx="3156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Хорошая теплопроводность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11ED7F-D60E-4E81-B35F-4B34F837932F}"/>
              </a:ext>
            </a:extLst>
          </p:cNvPr>
          <p:cNvSpPr/>
          <p:nvPr/>
        </p:nvSpPr>
        <p:spPr>
          <a:xfrm>
            <a:off x="5387088" y="1073151"/>
            <a:ext cx="15788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D62F5EB-A898-43EF-B1E8-21ADD6E4C26D}"/>
              </a:ext>
            </a:extLst>
          </p:cNvPr>
          <p:cNvSpPr/>
          <p:nvPr/>
        </p:nvSpPr>
        <p:spPr>
          <a:xfrm>
            <a:off x="5441654" y="3700537"/>
            <a:ext cx="1328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678BF16-0884-41F0-96D7-02B2DD8C6ABB}"/>
              </a:ext>
            </a:extLst>
          </p:cNvPr>
          <p:cNvSpPr/>
          <p:nvPr/>
        </p:nvSpPr>
        <p:spPr>
          <a:xfrm>
            <a:off x="2012983" y="4069869"/>
            <a:ext cx="91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Цена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3468B91-8869-4CFB-9AF7-0FE21F4C91E9}"/>
              </a:ext>
            </a:extLst>
          </p:cNvPr>
          <p:cNvSpPr/>
          <p:nvPr/>
        </p:nvSpPr>
        <p:spPr>
          <a:xfrm>
            <a:off x="2012983" y="4439201"/>
            <a:ext cx="4646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Боится высокого радиационного излучения</a:t>
            </a:r>
          </a:p>
        </p:txBody>
      </p:sp>
    </p:spTree>
    <p:extLst>
      <p:ext uri="{BB962C8B-B14F-4D97-AF65-F5344CB8AC3E}">
        <p14:creationId xmlns:p14="http://schemas.microsoft.com/office/powerpoint/2010/main" val="80925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епь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298_TF77815013" id="{1962104C-795F-4371-8349-496C14F8AF43}" vid="{D67E7ACE-B642-453D-889A-899E3699D5A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Цикл «проблема-решение» </Template>
  <TotalTime>359</TotalTime>
  <Words>1070</Words>
  <Application>Microsoft Office PowerPoint</Application>
  <PresentationFormat>Широкоэкранный</PresentationFormat>
  <Paragraphs>79</Paragraphs>
  <Slides>19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Rockwell</vt:lpstr>
      <vt:lpstr>Tahoma</vt:lpstr>
      <vt:lpstr>Times New Roman</vt:lpstr>
      <vt:lpstr>Trebuchet MS</vt:lpstr>
      <vt:lpstr>Tw Cen MT</vt:lpstr>
      <vt:lpstr>Цепь</vt:lpstr>
      <vt:lpstr>Bitmap Image</vt:lpstr>
      <vt:lpstr>Современные виды памяти</vt:lpstr>
      <vt:lpstr>память</vt:lpstr>
      <vt:lpstr>Классификация памяти</vt:lpstr>
      <vt:lpstr>Виды Внутренней памяти </vt:lpstr>
      <vt:lpstr>Виды внешней памяти</vt:lpstr>
      <vt:lpstr>Современные виды памяти</vt:lpstr>
      <vt:lpstr>Презентация PowerPoint</vt:lpstr>
      <vt:lpstr>Процесс записи и удаления информации </vt:lpstr>
      <vt:lpstr>Достоинства и недостатки</vt:lpstr>
      <vt:lpstr>Молекулярная память</vt:lpstr>
      <vt:lpstr>Процесс записи информации</vt:lpstr>
      <vt:lpstr>Процесс чтения информации</vt:lpstr>
      <vt:lpstr>Процесс удаления информации</vt:lpstr>
      <vt:lpstr>Плюсы и минусы молекулярной памяти</vt:lpstr>
      <vt:lpstr>Память на основе углеродных нанотрубках</vt:lpstr>
      <vt:lpstr>Устройство памяти</vt:lpstr>
      <vt:lpstr>Презентация PowerPoint</vt:lpstr>
      <vt:lpstr>Считывание данных </vt:lpstr>
      <vt:lpstr>Плюсы и минусы памяти на основе нанотрубок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виды памяти</dc:title>
  <dc:creator>Михаил Псардиев</dc:creator>
  <cp:lastModifiedBy>Богданова Наталья Юрьевна</cp:lastModifiedBy>
  <cp:revision>10</cp:revision>
  <dcterms:created xsi:type="dcterms:W3CDTF">2022-11-07T09:16:03Z</dcterms:created>
  <dcterms:modified xsi:type="dcterms:W3CDTF">2023-09-27T10:04:13Z</dcterms:modified>
</cp:coreProperties>
</file>